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96" r:id="rId2"/>
    <p:sldId id="487" r:id="rId3"/>
    <p:sldId id="269" r:id="rId4"/>
    <p:sldId id="2146846317" r:id="rId5"/>
    <p:sldId id="2146846319" r:id="rId6"/>
    <p:sldId id="2146846318" r:id="rId7"/>
    <p:sldId id="2146846320" r:id="rId8"/>
    <p:sldId id="2146847597" r:id="rId9"/>
    <p:sldId id="2146847598" r:id="rId10"/>
    <p:sldId id="2146847599" r:id="rId11"/>
    <p:sldId id="2146847602" r:id="rId12"/>
    <p:sldId id="2146846293" r:id="rId13"/>
    <p:sldId id="2146846312" r:id="rId14"/>
    <p:sldId id="2146846302" r:id="rId15"/>
    <p:sldId id="2146847604" r:id="rId16"/>
    <p:sldId id="2146847605" r:id="rId17"/>
    <p:sldId id="2146847600" r:id="rId18"/>
    <p:sldId id="214684760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mbrajei\YandexDisk\ACC%20SAP\&#1086;&#1073;&#1091;&#1095;&#1077;&#1085;&#1080;&#1077;%20&#1080;&#1090;&#1086;&#1075;&#1080;2021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YandexDisk\ACC%20SAP\1&#1057;\&#1056;&#1072;&#1089;&#1089;&#1099;&#1083;&#1082;&#1072;\2023-01-20%20SAP%20ushel%20chto%20budem%20delat'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YandexDisk\ACC%20SAP\1&#1057;\&#1056;&#1072;&#1089;&#1089;&#1099;&#1083;&#1082;&#1072;\2023-01-20%20SAP%20ushel%20chto%20budem%20delat'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b="0" i="0" u="none" strike="noStrike" baseline="0">
                <a:solidFill>
                  <a:srgbClr val="333333"/>
                </a:solidFill>
                <a:latin typeface="Calibri"/>
                <a:cs typeface="Calibri"/>
              </a:rPr>
              <a:t>Обучение SAP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Сводка!$C$16</c:f>
              <c:strCache>
                <c:ptCount val="1"/>
                <c:pt idx="0">
                  <c:v>Обучено, чел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Сводка!$D$15:$P$15</c:f>
              <c:numCache>
                <c:formatCode>General</c:formatCode>
                <c:ptCount val="13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</c:numCache>
            </c:numRef>
          </c:cat>
          <c:val>
            <c:numRef>
              <c:f>Сводка!$D$16:$P$16</c:f>
              <c:numCache>
                <c:formatCode>General</c:formatCode>
                <c:ptCount val="13"/>
                <c:pt idx="0">
                  <c:v>44</c:v>
                </c:pt>
                <c:pt idx="1">
                  <c:v>141</c:v>
                </c:pt>
                <c:pt idx="2">
                  <c:v>154</c:v>
                </c:pt>
                <c:pt idx="3">
                  <c:v>184</c:v>
                </c:pt>
                <c:pt idx="4">
                  <c:v>22</c:v>
                </c:pt>
                <c:pt idx="5">
                  <c:v>57</c:v>
                </c:pt>
                <c:pt idx="6">
                  <c:v>50</c:v>
                </c:pt>
                <c:pt idx="7">
                  <c:v>48</c:v>
                </c:pt>
                <c:pt idx="8">
                  <c:v>62</c:v>
                </c:pt>
                <c:pt idx="9">
                  <c:v>198</c:v>
                </c:pt>
                <c:pt idx="10">
                  <c:v>733</c:v>
                </c:pt>
                <c:pt idx="11">
                  <c:v>472</c:v>
                </c:pt>
                <c:pt idx="12">
                  <c:v>1196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80-477F-A82D-EAA6A68A6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5171119"/>
        <c:axId val="1"/>
      </c:barChart>
      <c:lineChart>
        <c:grouping val="standard"/>
        <c:varyColors val="0"/>
        <c:ser>
          <c:idx val="2"/>
          <c:order val="1"/>
          <c:tx>
            <c:strRef>
              <c:f>Сводка!$C$17</c:f>
              <c:strCache>
                <c:ptCount val="1"/>
                <c:pt idx="0">
                  <c:v>к-во курсов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Сводка!$D$17:$P$17</c:f>
              <c:numCache>
                <c:formatCode>General</c:formatCode>
                <c:ptCount val="13"/>
                <c:pt idx="0">
                  <c:v>3</c:v>
                </c:pt>
                <c:pt idx="1">
                  <c:v>8</c:v>
                </c:pt>
                <c:pt idx="2">
                  <c:v>10</c:v>
                </c:pt>
                <c:pt idx="3">
                  <c:v>10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4</c:v>
                </c:pt>
                <c:pt idx="8">
                  <c:v>3</c:v>
                </c:pt>
                <c:pt idx="9">
                  <c:v>10</c:v>
                </c:pt>
                <c:pt idx="10">
                  <c:v>15</c:v>
                </c:pt>
                <c:pt idx="11">
                  <c:v>6</c:v>
                </c:pt>
                <c:pt idx="12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80-477F-A82D-EAA6A68A6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71517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15171119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3226524426382184"/>
          <c:y val="0.19519334147402698"/>
          <c:w val="0.41162563711794092"/>
          <c:h val="7.754263337403680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755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tx1"/>
                </a:solidFill>
              </a:rPr>
              <a:t>Что было самое ценное?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Sheet!$S$2:$AA$2</c:f>
              <c:strCache>
                <c:ptCount val="9"/>
                <c:pt idx="0">
                  <c:v> Готовые материалы/системы</c:v>
                </c:pt>
                <c:pt idx="1">
                  <c:v> Участие в S/4HANA Academy</c:v>
                </c:pt>
                <c:pt idx="2">
                  <c:v>Возможность участия в конференциях SAP с публикацией в Scopus</c:v>
                </c:pt>
                <c:pt idx="3">
                  <c:v>Мероприятия, которые проводил SAP для вуза</c:v>
                </c:pt>
                <c:pt idx="4">
                  <c:v>Причастность к комьюнити, элитарность</c:v>
                </c:pt>
                <c:pt idx="5">
                  <c:v> Доступ к инновационным технологиям</c:v>
                </c:pt>
                <c:pt idx="6">
                  <c:v> Доступ к Партнерам и Клиентам SAP</c:v>
                </c:pt>
                <c:pt idx="7">
                  <c:v>Совместные лаборатории c SAP и Партнерами/Клиентами</c:v>
                </c:pt>
                <c:pt idx="8">
                  <c:v>Методология, которую неc SAP</c:v>
                </c:pt>
              </c:strCache>
            </c:strRef>
          </c:cat>
          <c:val>
            <c:numRef>
              <c:f>Sheet!$S$33:$AA$33</c:f>
              <c:numCache>
                <c:formatCode>General</c:formatCode>
                <c:ptCount val="9"/>
                <c:pt idx="0">
                  <c:v>22</c:v>
                </c:pt>
                <c:pt idx="1">
                  <c:v>15</c:v>
                </c:pt>
                <c:pt idx="2">
                  <c:v>6</c:v>
                </c:pt>
                <c:pt idx="3">
                  <c:v>16</c:v>
                </c:pt>
                <c:pt idx="4">
                  <c:v>9</c:v>
                </c:pt>
                <c:pt idx="5">
                  <c:v>15</c:v>
                </c:pt>
                <c:pt idx="6">
                  <c:v>7</c:v>
                </c:pt>
                <c:pt idx="7">
                  <c:v>6</c:v>
                </c:pt>
                <c:pt idx="8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C6-4404-9250-807F9F9A6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366703"/>
        <c:axId val="73363791"/>
      </c:barChart>
      <c:catAx>
        <c:axId val="73366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363791"/>
        <c:crosses val="autoZero"/>
        <c:auto val="1"/>
        <c:lblAlgn val="l"/>
        <c:lblOffset val="100"/>
        <c:noMultiLvlLbl val="0"/>
      </c:catAx>
      <c:valAx>
        <c:axId val="73363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3667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[2023-01-20 SAP ushel chto budem delat'.xlsx]замена!Сводная таблица4</c:name>
    <c:fmtId val="7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doughnutChart>
        <c:varyColors val="1"/>
        <c:ser>
          <c:idx val="0"/>
          <c:order val="0"/>
          <c:tx>
            <c:strRef>
              <c:f>замена!$B$1</c:f>
              <c:strCache>
                <c:ptCount val="1"/>
                <c:pt idx="0">
                  <c:v>Итог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45F-4C21-8E89-9316FD95FA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45F-4C21-8E89-9316FD95FA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5F-4C21-8E89-9316FD95FA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45F-4C21-8E89-9316FD95FA7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45F-4C21-8E89-9316FD95FA72}"/>
              </c:ext>
            </c:extLst>
          </c:dPt>
          <c:dLbls>
            <c:dLbl>
              <c:idx val="0"/>
              <c:layout>
                <c:manualLayout>
                  <c:x val="0.15069613125989006"/>
                  <c:y val="-0.141785927295852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5F-4C21-8E89-9316FD95FA72}"/>
                </c:ext>
              </c:extLst>
            </c:dLbl>
            <c:dLbl>
              <c:idx val="1"/>
              <c:layout>
                <c:manualLayout>
                  <c:x val="0.19000816550160055"/>
                  <c:y val="0.169052451775823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5F-4C21-8E89-9316FD95FA72}"/>
                </c:ext>
              </c:extLst>
            </c:dLbl>
            <c:dLbl>
              <c:idx val="2"/>
              <c:layout>
                <c:manualLayout>
                  <c:x val="-0.20475017834224196"/>
                  <c:y val="7.63462685439203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5F-4C21-8E89-9316FD95FA72}"/>
                </c:ext>
              </c:extLst>
            </c:dLbl>
            <c:dLbl>
              <c:idx val="3"/>
              <c:layout>
                <c:manualLayout>
                  <c:x val="-0.16380014267379356"/>
                  <c:y val="-8.72528783359090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5F-4C21-8E89-9316FD95FA72}"/>
                </c:ext>
              </c:extLst>
            </c:dLbl>
            <c:dLbl>
              <c:idx val="4"/>
              <c:layout>
                <c:manualLayout>
                  <c:x val="-0.13267811556577278"/>
                  <c:y val="-0.152692537087840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45F-4C21-8E89-9316FD95FA7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замена!$A$2:$A$7</c:f>
              <c:strCache>
                <c:ptCount val="5"/>
                <c:pt idx="0">
                  <c:v>Альтернативы нет</c:v>
                </c:pt>
                <c:pt idx="1">
                  <c:v>Есть отечественные аналоги, но они слабее</c:v>
                </c:pt>
                <c:pt idx="2">
                  <c:v>Есть такие же отечественные аналоги</c:v>
                </c:pt>
                <c:pt idx="3">
                  <c:v>Не стал замещать, просто выкинул</c:v>
                </c:pt>
                <c:pt idx="4">
                  <c:v>Я мало его преподавал и поэтому ничего не поменялось</c:v>
                </c:pt>
              </c:strCache>
            </c:strRef>
          </c:cat>
          <c:val>
            <c:numRef>
              <c:f>замена!$B$2:$B$7</c:f>
              <c:numCache>
                <c:formatCode>General</c:formatCode>
                <c:ptCount val="5"/>
                <c:pt idx="0">
                  <c:v>2</c:v>
                </c:pt>
                <c:pt idx="1">
                  <c:v>18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5F-4C21-8E89-9316FD95FA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050-4882-BD4D-9C2E1FA66A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050-4882-BD4D-9C2E1FA66A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50-4882-BD4D-9C2E1FA66A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50-4882-BD4D-9C2E1FA66A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050-4882-BD4D-9C2E1FA66AB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050-4882-BD4D-9C2E1FA66AB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050-4882-BD4D-9C2E1FA66AB1}"/>
              </c:ext>
            </c:extLst>
          </c:dPt>
          <c:dLbls>
            <c:dLbl>
              <c:idx val="0"/>
              <c:layout>
                <c:manualLayout>
                  <c:x val="0.20512371301130691"/>
                  <c:y val="-3.7942352444236743E-2"/>
                </c:manualLayout>
              </c:layout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E050-4882-BD4D-9C2E1FA66AB1}"/>
                </c:ext>
              </c:extLst>
            </c:dLbl>
            <c:dLbl>
              <c:idx val="1"/>
              <c:layout>
                <c:manualLayout>
                  <c:x val="0.20327575163282666"/>
                  <c:y val="0.1050711298455786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50-4882-BD4D-9C2E1FA66AB1}"/>
                </c:ext>
              </c:extLst>
            </c:dLbl>
            <c:dLbl>
              <c:idx val="2"/>
              <c:layout>
                <c:manualLayout>
                  <c:x val="-0.17740429233410326"/>
                  <c:y val="0.148850767281236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50-4882-BD4D-9C2E1FA66AB1}"/>
                </c:ext>
              </c:extLst>
            </c:dLbl>
            <c:dLbl>
              <c:idx val="3"/>
              <c:layout>
                <c:manualLayout>
                  <c:x val="-0.22360332679610934"/>
                  <c:y val="-6.129149240992083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50-4882-BD4D-9C2E1FA66AB1}"/>
                </c:ext>
              </c:extLst>
            </c:dLbl>
            <c:dLbl>
              <c:idx val="4"/>
              <c:layout>
                <c:manualLayout>
                  <c:x val="-0.14044506476449845"/>
                  <c:y val="-0.116745699828420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50-4882-BD4D-9C2E1FA66AB1}"/>
                </c:ext>
              </c:extLst>
            </c:dLbl>
            <c:dLbl>
              <c:idx val="5"/>
              <c:layout>
                <c:manualLayout>
                  <c:x val="3.5111266191124535E-2"/>
                  <c:y val="-0.125501627315552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50-4882-BD4D-9C2E1FA66AB1}"/>
                </c:ext>
              </c:extLst>
            </c:dLbl>
            <c:dLbl>
              <c:idx val="6"/>
              <c:layout>
                <c:manualLayout>
                  <c:x val="0.24762682471635233"/>
                  <c:y val="-0.128420269811262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50-4882-BD4D-9C2E1FA66AB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Sheet!$AD$2:$AJ$2</c:f>
              <c:strCache>
                <c:ptCount val="7"/>
                <c:pt idx="0">
                  <c:v>Я с вами за любой вариант</c:v>
                </c:pt>
                <c:pt idx="1">
                  <c:v> Интересна Академия</c:v>
                </c:pt>
                <c:pt idx="2">
                  <c:v>Интересна цифровая кафедра</c:v>
                </c:pt>
                <c:pt idx="3">
                  <c:v> Мало информации, нужно больше конкретики</c:v>
                </c:pt>
                <c:pt idx="4">
                  <c:v> Я постою, посмотрю как пойдет пилот, а там может быть</c:v>
                </c:pt>
                <c:pt idx="5">
                  <c:v>У меня свой путь, но держите в курсе</c:v>
                </c:pt>
                <c:pt idx="6">
                  <c:v> Не буду участвовать</c:v>
                </c:pt>
              </c:strCache>
            </c:strRef>
          </c:cat>
          <c:val>
            <c:numRef>
              <c:f>Sheet!$AD$32:$AJ$32</c:f>
              <c:numCache>
                <c:formatCode>General</c:formatCode>
                <c:ptCount val="7"/>
                <c:pt idx="0">
                  <c:v>21</c:v>
                </c:pt>
                <c:pt idx="1">
                  <c:v>15</c:v>
                </c:pt>
                <c:pt idx="2">
                  <c:v>13</c:v>
                </c:pt>
                <c:pt idx="3">
                  <c:v>10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050-4882-BD4D-9C2E1FA66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A26568-D805-46FA-90ED-0758C226370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959E25-C774-4960-BE4C-58D952D21CB6}">
      <dgm:prSet phldrT="[Текст]"/>
      <dgm:spPr/>
      <dgm:t>
        <a:bodyPr/>
        <a:lstStyle/>
        <a:p>
          <a:r>
            <a:rPr lang="en-US" dirty="0"/>
            <a:t>Process</a:t>
          </a:r>
          <a:endParaRPr lang="ru-RU" dirty="0"/>
        </a:p>
      </dgm:t>
    </dgm:pt>
    <dgm:pt modelId="{4FEF3BD5-374D-4956-91C9-76B010DD2119}" type="parTrans" cxnId="{9DF205FD-F45A-4632-8B63-F9DC780513F0}">
      <dgm:prSet/>
      <dgm:spPr/>
      <dgm:t>
        <a:bodyPr/>
        <a:lstStyle/>
        <a:p>
          <a:endParaRPr lang="ru-RU"/>
        </a:p>
      </dgm:t>
    </dgm:pt>
    <dgm:pt modelId="{12206ED1-E278-47A8-8CB0-F369CB2EBBE2}" type="sibTrans" cxnId="{9DF205FD-F45A-4632-8B63-F9DC780513F0}">
      <dgm:prSet/>
      <dgm:spPr/>
      <dgm:t>
        <a:bodyPr/>
        <a:lstStyle/>
        <a:p>
          <a:endParaRPr lang="ru-RU"/>
        </a:p>
      </dgm:t>
    </dgm:pt>
    <dgm:pt modelId="{00FFC4D0-4289-4DE8-A6CA-64969480B2A4}">
      <dgm:prSet phldrT="[Текст]"/>
      <dgm:spPr/>
      <dgm:t>
        <a:bodyPr/>
        <a:lstStyle/>
        <a:p>
          <a:r>
            <a:rPr lang="en-US" dirty="0"/>
            <a:t>Product</a:t>
          </a:r>
          <a:endParaRPr lang="ru-RU" dirty="0"/>
        </a:p>
      </dgm:t>
    </dgm:pt>
    <dgm:pt modelId="{95D859D2-5130-4004-A312-E8ACFAF5D277}" type="parTrans" cxnId="{3D2D2A10-B8ED-402C-A688-4A4442D8DED2}">
      <dgm:prSet/>
      <dgm:spPr/>
      <dgm:t>
        <a:bodyPr/>
        <a:lstStyle/>
        <a:p>
          <a:endParaRPr lang="ru-RU"/>
        </a:p>
      </dgm:t>
    </dgm:pt>
    <dgm:pt modelId="{E5DDF452-0085-4FB2-AED0-DC5C74EED3E7}" type="sibTrans" cxnId="{3D2D2A10-B8ED-402C-A688-4A4442D8DED2}">
      <dgm:prSet/>
      <dgm:spPr/>
      <dgm:t>
        <a:bodyPr/>
        <a:lstStyle/>
        <a:p>
          <a:endParaRPr lang="ru-RU"/>
        </a:p>
      </dgm:t>
    </dgm:pt>
    <dgm:pt modelId="{0613EC90-786C-4057-A6B7-F437AF11F5C7}">
      <dgm:prSet phldrT="[Текст]"/>
      <dgm:spPr/>
      <dgm:t>
        <a:bodyPr/>
        <a:lstStyle/>
        <a:p>
          <a:r>
            <a:rPr lang="en-US" dirty="0"/>
            <a:t>Project</a:t>
          </a:r>
          <a:endParaRPr lang="ru-RU" dirty="0"/>
        </a:p>
      </dgm:t>
    </dgm:pt>
    <dgm:pt modelId="{E48E2953-4E93-4778-9883-4368D52C2D1D}" type="parTrans" cxnId="{093AAAAC-9501-46DE-8DA3-DDCCDCD15D5A}">
      <dgm:prSet/>
      <dgm:spPr/>
      <dgm:t>
        <a:bodyPr/>
        <a:lstStyle/>
        <a:p>
          <a:endParaRPr lang="ru-RU"/>
        </a:p>
      </dgm:t>
    </dgm:pt>
    <dgm:pt modelId="{22360190-21CD-4F51-BE59-21E8EA5BE74D}" type="sibTrans" cxnId="{093AAAAC-9501-46DE-8DA3-DDCCDCD15D5A}">
      <dgm:prSet/>
      <dgm:spPr/>
      <dgm:t>
        <a:bodyPr/>
        <a:lstStyle/>
        <a:p>
          <a:endParaRPr lang="ru-RU"/>
        </a:p>
      </dgm:t>
    </dgm:pt>
    <dgm:pt modelId="{D290A756-E63D-4544-8807-588D60AE97B6}" type="pres">
      <dgm:prSet presAssocID="{48A26568-D805-46FA-90ED-0758C2263703}" presName="cycle" presStyleCnt="0">
        <dgm:presLayoutVars>
          <dgm:dir/>
          <dgm:resizeHandles val="exact"/>
        </dgm:presLayoutVars>
      </dgm:prSet>
      <dgm:spPr/>
    </dgm:pt>
    <dgm:pt modelId="{9404A624-C0DF-4B2E-AC71-A42A2700B41B}" type="pres">
      <dgm:prSet presAssocID="{D7959E25-C774-4960-BE4C-58D952D21CB6}" presName="dummy" presStyleCnt="0"/>
      <dgm:spPr/>
    </dgm:pt>
    <dgm:pt modelId="{CF3A3ED2-5A5E-40CC-BC0C-62E0B4EEB8C5}" type="pres">
      <dgm:prSet presAssocID="{D7959E25-C774-4960-BE4C-58D952D21CB6}" presName="node" presStyleLbl="revTx" presStyleIdx="0" presStyleCnt="3">
        <dgm:presLayoutVars>
          <dgm:bulletEnabled val="1"/>
        </dgm:presLayoutVars>
      </dgm:prSet>
      <dgm:spPr/>
    </dgm:pt>
    <dgm:pt modelId="{3FBF6642-FED4-4141-8958-7DFAC5AF6719}" type="pres">
      <dgm:prSet presAssocID="{12206ED1-E278-47A8-8CB0-F369CB2EBBE2}" presName="sibTrans" presStyleLbl="node1" presStyleIdx="0" presStyleCnt="3"/>
      <dgm:spPr/>
    </dgm:pt>
    <dgm:pt modelId="{D60FA7CF-254E-42EF-8A78-9BEDD5234F9F}" type="pres">
      <dgm:prSet presAssocID="{00FFC4D0-4289-4DE8-A6CA-64969480B2A4}" presName="dummy" presStyleCnt="0"/>
      <dgm:spPr/>
    </dgm:pt>
    <dgm:pt modelId="{91C41FB2-4617-4F37-9527-525A992F3724}" type="pres">
      <dgm:prSet presAssocID="{00FFC4D0-4289-4DE8-A6CA-64969480B2A4}" presName="node" presStyleLbl="revTx" presStyleIdx="1" presStyleCnt="3">
        <dgm:presLayoutVars>
          <dgm:bulletEnabled val="1"/>
        </dgm:presLayoutVars>
      </dgm:prSet>
      <dgm:spPr/>
    </dgm:pt>
    <dgm:pt modelId="{190F2102-CC32-4FAC-9BAD-EAE692F848D3}" type="pres">
      <dgm:prSet presAssocID="{E5DDF452-0085-4FB2-AED0-DC5C74EED3E7}" presName="sibTrans" presStyleLbl="node1" presStyleIdx="1" presStyleCnt="3"/>
      <dgm:spPr/>
    </dgm:pt>
    <dgm:pt modelId="{9E7CE52D-B6C8-437C-9D44-15D805B23815}" type="pres">
      <dgm:prSet presAssocID="{0613EC90-786C-4057-A6B7-F437AF11F5C7}" presName="dummy" presStyleCnt="0"/>
      <dgm:spPr/>
    </dgm:pt>
    <dgm:pt modelId="{6734C259-0951-4E3F-BF33-EDD5607E362A}" type="pres">
      <dgm:prSet presAssocID="{0613EC90-786C-4057-A6B7-F437AF11F5C7}" presName="node" presStyleLbl="revTx" presStyleIdx="2" presStyleCnt="3">
        <dgm:presLayoutVars>
          <dgm:bulletEnabled val="1"/>
        </dgm:presLayoutVars>
      </dgm:prSet>
      <dgm:spPr/>
    </dgm:pt>
    <dgm:pt modelId="{EE577876-E72C-4FC7-833E-EA127810127E}" type="pres">
      <dgm:prSet presAssocID="{22360190-21CD-4F51-BE59-21E8EA5BE74D}" presName="sibTrans" presStyleLbl="node1" presStyleIdx="2" presStyleCnt="3"/>
      <dgm:spPr/>
    </dgm:pt>
  </dgm:ptLst>
  <dgm:cxnLst>
    <dgm:cxn modelId="{3D2D2A10-B8ED-402C-A688-4A4442D8DED2}" srcId="{48A26568-D805-46FA-90ED-0758C2263703}" destId="{00FFC4D0-4289-4DE8-A6CA-64969480B2A4}" srcOrd="1" destOrd="0" parTransId="{95D859D2-5130-4004-A312-E8ACFAF5D277}" sibTransId="{E5DDF452-0085-4FB2-AED0-DC5C74EED3E7}"/>
    <dgm:cxn modelId="{35DF0263-E238-4814-9478-505130AFA89A}" type="presOf" srcId="{48A26568-D805-46FA-90ED-0758C2263703}" destId="{D290A756-E63D-4544-8807-588D60AE97B6}" srcOrd="0" destOrd="0" presId="urn:microsoft.com/office/officeart/2005/8/layout/cycle1"/>
    <dgm:cxn modelId="{F136196D-B34A-489C-87CC-912F782591E0}" type="presOf" srcId="{D7959E25-C774-4960-BE4C-58D952D21CB6}" destId="{CF3A3ED2-5A5E-40CC-BC0C-62E0B4EEB8C5}" srcOrd="0" destOrd="0" presId="urn:microsoft.com/office/officeart/2005/8/layout/cycle1"/>
    <dgm:cxn modelId="{983BD250-D39A-4922-845A-6306F76EC7EB}" type="presOf" srcId="{00FFC4D0-4289-4DE8-A6CA-64969480B2A4}" destId="{91C41FB2-4617-4F37-9527-525A992F3724}" srcOrd="0" destOrd="0" presId="urn:microsoft.com/office/officeart/2005/8/layout/cycle1"/>
    <dgm:cxn modelId="{29FB7AA7-C9ED-4394-AD2D-E3FAE63E29E1}" type="presOf" srcId="{12206ED1-E278-47A8-8CB0-F369CB2EBBE2}" destId="{3FBF6642-FED4-4141-8958-7DFAC5AF6719}" srcOrd="0" destOrd="0" presId="urn:microsoft.com/office/officeart/2005/8/layout/cycle1"/>
    <dgm:cxn modelId="{093AAAAC-9501-46DE-8DA3-DDCCDCD15D5A}" srcId="{48A26568-D805-46FA-90ED-0758C2263703}" destId="{0613EC90-786C-4057-A6B7-F437AF11F5C7}" srcOrd="2" destOrd="0" parTransId="{E48E2953-4E93-4778-9883-4368D52C2D1D}" sibTransId="{22360190-21CD-4F51-BE59-21E8EA5BE74D}"/>
    <dgm:cxn modelId="{F9660CDC-677D-4D79-9DEA-C5B7ED4C2848}" type="presOf" srcId="{0613EC90-786C-4057-A6B7-F437AF11F5C7}" destId="{6734C259-0951-4E3F-BF33-EDD5607E362A}" srcOrd="0" destOrd="0" presId="urn:microsoft.com/office/officeart/2005/8/layout/cycle1"/>
    <dgm:cxn modelId="{55D65BF4-79BE-4A16-83E7-79552F08B5E2}" type="presOf" srcId="{22360190-21CD-4F51-BE59-21E8EA5BE74D}" destId="{EE577876-E72C-4FC7-833E-EA127810127E}" srcOrd="0" destOrd="0" presId="urn:microsoft.com/office/officeart/2005/8/layout/cycle1"/>
    <dgm:cxn modelId="{1F146CF5-2D7B-4604-B524-073798597CF3}" type="presOf" srcId="{E5DDF452-0085-4FB2-AED0-DC5C74EED3E7}" destId="{190F2102-CC32-4FAC-9BAD-EAE692F848D3}" srcOrd="0" destOrd="0" presId="urn:microsoft.com/office/officeart/2005/8/layout/cycle1"/>
    <dgm:cxn modelId="{9DF205FD-F45A-4632-8B63-F9DC780513F0}" srcId="{48A26568-D805-46FA-90ED-0758C2263703}" destId="{D7959E25-C774-4960-BE4C-58D952D21CB6}" srcOrd="0" destOrd="0" parTransId="{4FEF3BD5-374D-4956-91C9-76B010DD2119}" sibTransId="{12206ED1-E278-47A8-8CB0-F369CB2EBBE2}"/>
    <dgm:cxn modelId="{6289E258-783B-4649-80B4-B6089FDE6303}" type="presParOf" srcId="{D290A756-E63D-4544-8807-588D60AE97B6}" destId="{9404A624-C0DF-4B2E-AC71-A42A2700B41B}" srcOrd="0" destOrd="0" presId="urn:microsoft.com/office/officeart/2005/8/layout/cycle1"/>
    <dgm:cxn modelId="{A495A28F-54C6-4686-9C9B-7E04560B9ACD}" type="presParOf" srcId="{D290A756-E63D-4544-8807-588D60AE97B6}" destId="{CF3A3ED2-5A5E-40CC-BC0C-62E0B4EEB8C5}" srcOrd="1" destOrd="0" presId="urn:microsoft.com/office/officeart/2005/8/layout/cycle1"/>
    <dgm:cxn modelId="{26337FD6-0C41-4682-B579-36DEC4C1DCEB}" type="presParOf" srcId="{D290A756-E63D-4544-8807-588D60AE97B6}" destId="{3FBF6642-FED4-4141-8958-7DFAC5AF6719}" srcOrd="2" destOrd="0" presId="urn:microsoft.com/office/officeart/2005/8/layout/cycle1"/>
    <dgm:cxn modelId="{C108F94D-26DB-4003-BBFA-C47571C0262E}" type="presParOf" srcId="{D290A756-E63D-4544-8807-588D60AE97B6}" destId="{D60FA7CF-254E-42EF-8A78-9BEDD5234F9F}" srcOrd="3" destOrd="0" presId="urn:microsoft.com/office/officeart/2005/8/layout/cycle1"/>
    <dgm:cxn modelId="{EA5A8B2F-1D4E-475B-91AC-B150CF06D075}" type="presParOf" srcId="{D290A756-E63D-4544-8807-588D60AE97B6}" destId="{91C41FB2-4617-4F37-9527-525A992F3724}" srcOrd="4" destOrd="0" presId="urn:microsoft.com/office/officeart/2005/8/layout/cycle1"/>
    <dgm:cxn modelId="{FEC1FF6F-B617-44E7-A067-503169044A5F}" type="presParOf" srcId="{D290A756-E63D-4544-8807-588D60AE97B6}" destId="{190F2102-CC32-4FAC-9BAD-EAE692F848D3}" srcOrd="5" destOrd="0" presId="urn:microsoft.com/office/officeart/2005/8/layout/cycle1"/>
    <dgm:cxn modelId="{C95F0FB0-FB0C-42CF-BF6C-28441076C0B7}" type="presParOf" srcId="{D290A756-E63D-4544-8807-588D60AE97B6}" destId="{9E7CE52D-B6C8-437C-9D44-15D805B23815}" srcOrd="6" destOrd="0" presId="urn:microsoft.com/office/officeart/2005/8/layout/cycle1"/>
    <dgm:cxn modelId="{405F4DE6-1BDF-4651-B3E2-2B113C899C06}" type="presParOf" srcId="{D290A756-E63D-4544-8807-588D60AE97B6}" destId="{6734C259-0951-4E3F-BF33-EDD5607E362A}" srcOrd="7" destOrd="0" presId="urn:microsoft.com/office/officeart/2005/8/layout/cycle1"/>
    <dgm:cxn modelId="{85BA6293-9DB3-4627-A3B1-903FFF7B4FFA}" type="presParOf" srcId="{D290A756-E63D-4544-8807-588D60AE97B6}" destId="{EE577876-E72C-4FC7-833E-EA127810127E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3A3ED2-5A5E-40CC-BC0C-62E0B4EEB8C5}">
      <dsp:nvSpPr>
        <dsp:cNvPr id="0" name=""/>
        <dsp:cNvSpPr/>
      </dsp:nvSpPr>
      <dsp:spPr>
        <a:xfrm>
          <a:off x="3972137" y="331098"/>
          <a:ext cx="1691670" cy="169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Process</a:t>
          </a:r>
          <a:endParaRPr lang="ru-RU" sz="3900" kern="1200" dirty="0"/>
        </a:p>
      </dsp:txBody>
      <dsp:txXfrm>
        <a:off x="3972137" y="331098"/>
        <a:ext cx="1691670" cy="1691670"/>
      </dsp:txXfrm>
    </dsp:sp>
    <dsp:sp modelId="{3FBF6642-FED4-4141-8958-7DFAC5AF6719}">
      <dsp:nvSpPr>
        <dsp:cNvPr id="0" name=""/>
        <dsp:cNvSpPr/>
      </dsp:nvSpPr>
      <dsp:spPr>
        <a:xfrm>
          <a:off x="1397994" y="-1055"/>
          <a:ext cx="3997229" cy="3997229"/>
        </a:xfrm>
        <a:prstGeom prst="circularArrow">
          <a:avLst>
            <a:gd name="adj1" fmla="val 8253"/>
            <a:gd name="adj2" fmla="val 576471"/>
            <a:gd name="adj3" fmla="val 2962235"/>
            <a:gd name="adj4" fmla="val 52808"/>
            <a:gd name="adj5" fmla="val 96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41FB2-4617-4F37-9527-525A992F3724}">
      <dsp:nvSpPr>
        <dsp:cNvPr id="0" name=""/>
        <dsp:cNvSpPr/>
      </dsp:nvSpPr>
      <dsp:spPr>
        <a:xfrm>
          <a:off x="2550773" y="2792972"/>
          <a:ext cx="1691670" cy="169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Product</a:t>
          </a:r>
          <a:endParaRPr lang="ru-RU" sz="3900" kern="1200" dirty="0"/>
        </a:p>
      </dsp:txBody>
      <dsp:txXfrm>
        <a:off x="2550773" y="2792972"/>
        <a:ext cx="1691670" cy="1691670"/>
      </dsp:txXfrm>
    </dsp:sp>
    <dsp:sp modelId="{190F2102-CC32-4FAC-9BAD-EAE692F848D3}">
      <dsp:nvSpPr>
        <dsp:cNvPr id="0" name=""/>
        <dsp:cNvSpPr/>
      </dsp:nvSpPr>
      <dsp:spPr>
        <a:xfrm>
          <a:off x="1397994" y="-1055"/>
          <a:ext cx="3997229" cy="3997229"/>
        </a:xfrm>
        <a:prstGeom prst="circularArrow">
          <a:avLst>
            <a:gd name="adj1" fmla="val 8253"/>
            <a:gd name="adj2" fmla="val 576471"/>
            <a:gd name="adj3" fmla="val 10170721"/>
            <a:gd name="adj4" fmla="val 7261294"/>
            <a:gd name="adj5" fmla="val 96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4C259-0951-4E3F-BF33-EDD5607E362A}">
      <dsp:nvSpPr>
        <dsp:cNvPr id="0" name=""/>
        <dsp:cNvSpPr/>
      </dsp:nvSpPr>
      <dsp:spPr>
        <a:xfrm>
          <a:off x="1129410" y="331098"/>
          <a:ext cx="1691670" cy="169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Project</a:t>
          </a:r>
          <a:endParaRPr lang="ru-RU" sz="3900" kern="1200" dirty="0"/>
        </a:p>
      </dsp:txBody>
      <dsp:txXfrm>
        <a:off x="1129410" y="331098"/>
        <a:ext cx="1691670" cy="1691670"/>
      </dsp:txXfrm>
    </dsp:sp>
    <dsp:sp modelId="{EE577876-E72C-4FC7-833E-EA127810127E}">
      <dsp:nvSpPr>
        <dsp:cNvPr id="0" name=""/>
        <dsp:cNvSpPr/>
      </dsp:nvSpPr>
      <dsp:spPr>
        <a:xfrm>
          <a:off x="1397994" y="-1055"/>
          <a:ext cx="3997229" cy="3997229"/>
        </a:xfrm>
        <a:prstGeom prst="circularArrow">
          <a:avLst>
            <a:gd name="adj1" fmla="val 8253"/>
            <a:gd name="adj2" fmla="val 576471"/>
            <a:gd name="adj3" fmla="val 16855208"/>
            <a:gd name="adj4" fmla="val 14968321"/>
            <a:gd name="adj5" fmla="val 96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1C518-29CE-48CE-9363-59EC69A9F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B001EF-E2FB-4655-B412-E9E06F80E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F217AF-3D2D-4056-BD86-2BEBDBE8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1747-FA14-42A3-A8BC-A1175ED7340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D8D9CC-5F71-4AE3-BE60-C7C08E49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DD7DBC-2293-4114-BB57-85295606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BB28-76C7-4DA2-B072-532AAAB89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95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29172-AFE8-4E29-AA75-D0B86806F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289F5B-C241-4344-B570-45C991E66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98C22-D11F-4B73-AE93-09BBDF2AC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1747-FA14-42A3-A8BC-A1175ED7340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E9DD3C-9C20-4250-AE12-8068C67A5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48E72D-4FCE-434D-BB94-30569483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BB28-76C7-4DA2-B072-532AAAB89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17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2B9577-BBAF-4CBE-903A-F622C2847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F5B2C1-CC4A-4BAB-9619-0C6C4BDA5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575211-F180-4341-A3B5-79121E47D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1747-FA14-42A3-A8BC-A1175ED7340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D553C-C73C-4AA4-81BE-4E27782B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D47E00-AF67-4BE3-8782-D3D0EDFD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BB28-76C7-4DA2-B072-532AAAB89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25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2669"/>
            <a:ext cx="10972800" cy="672075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40A03C-4B7E-4406-8362-399440C5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CEA5368-6655-4964-8B12-8200D2D773B6}" type="datetimeFigureOut">
              <a:rPr lang="ru-RU"/>
              <a:pPr>
                <a:defRPr/>
              </a:pPr>
              <a:t>30.01.2023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5B623E-7E0F-4F6A-9C27-BAD41B9BD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331038-145C-4AEF-97B2-7A4800EF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91430" tIns="45715" rIns="91430" bIns="45715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001876-AD0E-4935-B017-5777222C0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30" tIns="45715" rIns="91430" bIns="45715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9453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with Imag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/3 righ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8125059" y="0"/>
            <a:ext cx="4066941" cy="6858000"/>
          </a:xfrm>
          <a:noFill/>
        </p:spPr>
        <p:txBody>
          <a:bodyPr vert="horz" lIns="0" tIns="2448000" rIns="0" bIns="0" rtlCol="0" anchor="t" anchorCtr="0">
            <a:noAutofit/>
          </a:bodyPr>
          <a:lstStyle>
            <a:lvl1pPr marL="0" indent="0" algn="ctr" defTabSz="1088231" rtl="0" eaLnBrk="1" latinLnBrk="0" hangingPunct="1">
              <a:spcBef>
                <a:spcPts val="1928"/>
              </a:spcBef>
              <a:buClr>
                <a:schemeClr val="accent1"/>
              </a:buClr>
              <a:buSzPct val="80000"/>
              <a:buFontTx/>
              <a:buNone/>
              <a:defRPr lang="de-DE" sz="16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image</a:t>
            </a:r>
            <a:endParaRPr lang="de-DE" dirty="0"/>
          </a:p>
        </p:txBody>
      </p:sp>
      <p:sp>
        <p:nvSpPr>
          <p:cNvPr id="7" name="Text Placeholder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03868" y="1620000"/>
            <a:ext cx="7090154" cy="47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503870" y="504000"/>
            <a:ext cx="7090154" cy="369332"/>
          </a:xfrm>
        </p:spPr>
        <p:txBody>
          <a:bodyPr/>
          <a:lstStyle/>
          <a:p>
            <a:r>
              <a:rPr lang="en-US" noProof="0" dirty="0"/>
              <a:t>Insert page title (sentence case)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23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3991">
          <p15:clr>
            <a:srgbClr val="FBAE40"/>
          </p15:clr>
        </p15:guide>
        <p15:guide id="3" pos="4786">
          <p15:clr>
            <a:srgbClr val="FBAE40"/>
          </p15:clr>
        </p15:guide>
        <p15:guide id="4" pos="5119">
          <p15:clr>
            <a:srgbClr val="FBAE40"/>
          </p15:clr>
        </p15:guide>
        <p15:guide id="5" orient="horz" pos="317">
          <p15:clr>
            <a:srgbClr val="FBAE40"/>
          </p15:clr>
        </p15:guide>
        <p15:guide id="6" orient="horz" pos="551">
          <p15:clr>
            <a:srgbClr val="FBAE40"/>
          </p15:clr>
        </p15:guide>
        <p15:guide id="7" orient="horz" pos="102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466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D834B-E7CB-48E9-8047-4EBD7DCEB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F8AE0B-772F-420C-9330-9B8C281C2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18D6C7-36D6-4CFA-85F9-C2F8EB604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1747-FA14-42A3-A8BC-A1175ED7340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E8C8D6-6347-4161-AC31-DB14C3384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CDEB2F-DA3A-4005-B33D-173947DA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BB28-76C7-4DA2-B072-532AAAB89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96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C6038-9E95-44BA-9E46-AD839E17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3068B-44EF-47DC-BFE1-8749134D2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6EEF1F-E5E7-4832-975C-35F1144A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1747-FA14-42A3-A8BC-A1175ED7340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C558C1-6823-4BB3-BD74-6888EC17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D988B3-600C-4881-A212-90CF9037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BB28-76C7-4DA2-B072-532AAAB89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3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AEB2A-8C21-4505-A683-4829167F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D52FCD-2681-459B-B91E-00931297F9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6B236F6-D469-4722-895D-D6E9AA1A3F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050C7C-CF91-44A2-B784-96F4D8F61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1747-FA14-42A3-A8BC-A1175ED7340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F7377E-6AC6-41CC-88DF-A732F4EBA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A40F9E-3DFE-4DC1-9150-10CAF26EB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BB28-76C7-4DA2-B072-532AAAB89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36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892EA2-9EDA-4BBD-A223-4E6FF09A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10E73E-61C6-49D7-A9D3-DC29EC541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9C067F-5C5D-48E6-AF60-A1DDB42D7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1E6836-F8AA-4D4E-9100-02D6B5B02D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06E672-5D20-4E61-A9CC-4718C470B8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59BC4E-7AB9-4642-B85E-AB9C6F92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1747-FA14-42A3-A8BC-A1175ED7340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B82CB5-08E0-49AC-BC34-E961EFEAE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5AB920-5105-464B-8BE4-D39418DD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BB28-76C7-4DA2-B072-532AAAB89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90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B66F9-DF29-4977-ACFF-089B54674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B64A56-4C0F-4CBC-9CEA-28C0B7BA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1747-FA14-42A3-A8BC-A1175ED7340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796352-3DCC-4F2E-BC4C-467FF41C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5DAEC6-2826-4460-B695-3839C95A0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BB28-76C7-4DA2-B072-532AAAB89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B9E5D0-D356-4C9D-A60B-B4F54D8F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1747-FA14-42A3-A8BC-A1175ED7340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759E51-CFA4-4ED4-B9BE-3C63514F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B7CB6C-12BE-4EF7-ACAE-5E822AF70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BB28-76C7-4DA2-B072-532AAAB89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0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78AE73-7FFF-4A54-BF68-6A9F01779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40DC52-BF12-4F55-A97B-290C64D4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981E5E-7080-48B1-A9A1-2AA9FBE0B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A6C1F8-5A26-4F38-B9A2-7698CED9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1747-FA14-42A3-A8BC-A1175ED7340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9AE3D2-27B4-45FF-8B15-AA6502B3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4B796D-B8A2-4ECF-B3F5-44DE84A6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BB28-76C7-4DA2-B072-532AAAB89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27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3D8C1-EC0D-40C0-821D-4B7078DC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9450C8-129A-4084-80FD-E44DA13189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F03075-9043-431D-BB21-A2C8D3C2F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4DD478-4BE1-427B-ABE0-0426057BB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E1747-FA14-42A3-A8BC-A1175ED7340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02B487-201B-4318-8231-FA49ABE13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48E859-1BC5-4778-B05E-B6BFB6B0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BB28-76C7-4DA2-B072-532AAAB89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56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072EB-F945-40B3-AD34-6A058F626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986FB7-2F79-4D5F-84D0-B8899E42C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70F26A-7BCA-4F34-93EC-1B88C2331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E1747-FA14-42A3-A8BC-A1175ED73407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CEA398-5C18-4687-B4D9-89D2559F0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3A9E06-9687-473C-B0F1-2C89B3BEB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CBB28-76C7-4DA2-B072-532AAAB894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1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hyperlink" Target="mailto:&#1072;mbrajei@spbstu.ru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hyperlink" Target="https://exrp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23283" y="2784539"/>
            <a:ext cx="12215284" cy="1977019"/>
          </a:xfrm>
          <a:prstGeom prst="rect">
            <a:avLst/>
          </a:prstGeom>
          <a:solidFill>
            <a:srgbClr val="4B2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285" y="396990"/>
            <a:ext cx="12168715" cy="1604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alphaModFix amt="4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114" r="50609" b="21338"/>
          <a:stretch/>
        </p:blipFill>
        <p:spPr>
          <a:xfrm>
            <a:off x="-23284" y="4761558"/>
            <a:ext cx="7367423" cy="211223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69"/>
          <a:stretch/>
        </p:blipFill>
        <p:spPr>
          <a:xfrm>
            <a:off x="462481" y="276984"/>
            <a:ext cx="2007587" cy="1941277"/>
          </a:xfrm>
          <a:prstGeom prst="rect">
            <a:avLst/>
          </a:prstGeom>
        </p:spPr>
      </p:pic>
      <p:sp>
        <p:nvSpPr>
          <p:cNvPr id="12" name="Shape 72">
            <a:extLst>
              <a:ext uri="{FF2B5EF4-FFF2-40B4-BE49-F238E27FC236}">
                <a16:creationId xmlns:a16="http://schemas.microsoft.com/office/drawing/2014/main" id="{AE5B3D8C-093E-4674-AE12-28EAEB473986}"/>
              </a:ext>
            </a:extLst>
          </p:cNvPr>
          <p:cNvSpPr txBox="1">
            <a:spLocks/>
          </p:cNvSpPr>
          <p:nvPr/>
        </p:nvSpPr>
        <p:spPr>
          <a:xfrm>
            <a:off x="527795" y="2740523"/>
            <a:ext cx="11074733" cy="149877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600" b="1" kern="0" dirty="0">
                <a:solidFill>
                  <a:schemeClr val="bg1">
                    <a:lumMod val="95000"/>
                  </a:schemeClr>
                </a:solidFill>
              </a:rPr>
              <a:t>Часть вендоров ушла из университетов. Что делать? Перевод обучения с SAP на 1С.</a:t>
            </a:r>
            <a:endParaRPr lang="ru-RU" sz="2400" b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39D981-1291-42C7-BBA8-880D4559E1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171" r="15127"/>
          <a:stretch/>
        </p:blipFill>
        <p:spPr>
          <a:xfrm>
            <a:off x="9488384" y="201601"/>
            <a:ext cx="1638795" cy="72548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4933AAA-2106-4885-93ED-F8D69BD814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91" r="64535"/>
          <a:stretch/>
        </p:blipFill>
        <p:spPr>
          <a:xfrm>
            <a:off x="8701645" y="201600"/>
            <a:ext cx="730332" cy="72548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9773406-5F10-4D85-8F97-16AD85D65D6C}"/>
              </a:ext>
            </a:extLst>
          </p:cNvPr>
          <p:cNvSpPr txBox="1"/>
          <p:nvPr/>
        </p:nvSpPr>
        <p:spPr>
          <a:xfrm>
            <a:off x="5769924" y="5116602"/>
            <a:ext cx="62553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1F4E79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Зам. директора МАЦК «Технологии интеллектуального предприятия» </a:t>
            </a:r>
          </a:p>
          <a:p>
            <a:r>
              <a:rPr lang="ru-RU" sz="1800" b="1" dirty="0">
                <a:solidFill>
                  <a:srgbClr val="1F4E79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(экс. МАЦК «Политехник-</a:t>
            </a:r>
            <a:r>
              <a:rPr lang="en-US" sz="1800" b="1" dirty="0">
                <a:solidFill>
                  <a:srgbClr val="1F4E79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SAP</a:t>
            </a:r>
            <a:r>
              <a:rPr lang="ru-RU" sz="1800" b="1" dirty="0">
                <a:solidFill>
                  <a:srgbClr val="1F4E79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»), СПбПУ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 err="1">
                <a:solidFill>
                  <a:srgbClr val="1F4E79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к.ф</a:t>
            </a:r>
            <a:r>
              <a:rPr lang="ru-RU" sz="1800" b="1" dirty="0">
                <a:solidFill>
                  <a:srgbClr val="1F4E79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dirty="0">
                <a:solidFill>
                  <a:srgbClr val="1F4E79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b="1" dirty="0" err="1">
                <a:solidFill>
                  <a:srgbClr val="1F4E79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м.н</a:t>
            </a:r>
            <a:r>
              <a:rPr lang="ru-RU" sz="1800" b="1" dirty="0">
                <a:solidFill>
                  <a:srgbClr val="1F4E79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Амбражей Антон Николаевич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48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14CE0-6DC9-4CA0-A14F-C5603C4A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5227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Надо ли повторять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3408880-757E-42B9-A302-FC5A59F412BE}"/>
              </a:ext>
            </a:extLst>
          </p:cNvPr>
          <p:cNvSpPr txBox="1">
            <a:spLocks/>
          </p:cNvSpPr>
          <p:nvPr/>
        </p:nvSpPr>
        <p:spPr>
          <a:xfrm>
            <a:off x="607219" y="3147553"/>
            <a:ext cx="5257800" cy="590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/>
          </a:p>
        </p:txBody>
      </p:sp>
      <p:pic>
        <p:nvPicPr>
          <p:cNvPr id="1028" name="Picture 4" descr="облако слов">
            <a:extLst>
              <a:ext uri="{FF2B5EF4-FFF2-40B4-BE49-F238E27FC236}">
                <a16:creationId xmlns:a16="http://schemas.microsoft.com/office/drawing/2014/main" id="{96E49645-CEA0-4813-AE60-59D273FFF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71" y="1260352"/>
            <a:ext cx="7084193" cy="531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6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Прямая со стрелкой 20">
            <a:extLst>
              <a:ext uri="{FF2B5EF4-FFF2-40B4-BE49-F238E27FC236}">
                <a16:creationId xmlns:a16="http://schemas.microsoft.com/office/drawing/2014/main" id="{91B9CDC4-B775-4BFF-AC7E-08B569DA0066}"/>
              </a:ext>
            </a:extLst>
          </p:cNvPr>
          <p:cNvCxnSpPr>
            <a:cxnSpLocks/>
            <a:stCxn id="18" idx="1"/>
          </p:cNvCxnSpPr>
          <p:nvPr/>
        </p:nvCxnSpPr>
        <p:spPr>
          <a:xfrm rot="10800000">
            <a:off x="3312991" y="2514269"/>
            <a:ext cx="324605" cy="1723581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E4E3DB5E-525F-46F6-9567-651B3ED662BE}"/>
              </a:ext>
            </a:extLst>
          </p:cNvPr>
          <p:cNvCxnSpPr>
            <a:cxnSpLocks/>
            <a:stCxn id="19" idx="1"/>
          </p:cNvCxnSpPr>
          <p:nvPr/>
        </p:nvCxnSpPr>
        <p:spPr>
          <a:xfrm rot="10800000">
            <a:off x="4091361" y="2514265"/>
            <a:ext cx="136523" cy="2695638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D2720-EABB-4D10-9800-E547515CB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10" y="341762"/>
            <a:ext cx="10972800" cy="42473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4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ИТ Академии </a:t>
            </a:r>
            <a:r>
              <a:rPr lang="en-US" sz="24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SAP – </a:t>
            </a:r>
            <a:r>
              <a:rPr lang="ru-RU" sz="24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лучший опыт гибридного массового обучения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A3B3B0-C678-4B07-9B9A-CCE9D393E65B}"/>
              </a:ext>
            </a:extLst>
          </p:cNvPr>
          <p:cNvSpPr/>
          <p:nvPr/>
        </p:nvSpPr>
        <p:spPr>
          <a:xfrm>
            <a:off x="2230311" y="1763988"/>
            <a:ext cx="8531474" cy="75027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Базовый онлайн курс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BD5B86-4B22-4EE3-BEDF-5F22E8A0409E}"/>
              </a:ext>
            </a:extLst>
          </p:cNvPr>
          <p:cNvSpPr/>
          <p:nvPr/>
        </p:nvSpPr>
        <p:spPr>
          <a:xfrm>
            <a:off x="4448907" y="2573841"/>
            <a:ext cx="5896707" cy="474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Учебный ИТ ландшафт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797075A-3A02-4D4F-8BCD-0AD26854936A}"/>
              </a:ext>
            </a:extLst>
          </p:cNvPr>
          <p:cNvSpPr/>
          <p:nvPr/>
        </p:nvSpPr>
        <p:spPr>
          <a:xfrm>
            <a:off x="580292" y="1763988"/>
            <a:ext cx="1359877" cy="7913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Студенты любых вузов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7F9F8327-75AB-4446-9F18-EDAAF457BAC2}"/>
              </a:ext>
            </a:extLst>
          </p:cNvPr>
          <p:cNvSpPr/>
          <p:nvPr/>
        </p:nvSpPr>
        <p:spPr>
          <a:xfrm>
            <a:off x="1989987" y="1995518"/>
            <a:ext cx="190505" cy="28721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393119C-B9D4-4D29-9FAD-33ED7C72F660}"/>
              </a:ext>
            </a:extLst>
          </p:cNvPr>
          <p:cNvSpPr/>
          <p:nvPr/>
        </p:nvSpPr>
        <p:spPr>
          <a:xfrm>
            <a:off x="580292" y="4972510"/>
            <a:ext cx="1359877" cy="7913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Работодатели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3AC7C1A-4EA7-4509-B604-AAB846E909AE}"/>
              </a:ext>
            </a:extLst>
          </p:cNvPr>
          <p:cNvSpPr/>
          <p:nvPr/>
        </p:nvSpPr>
        <p:spPr>
          <a:xfrm>
            <a:off x="580292" y="3033346"/>
            <a:ext cx="1359877" cy="7913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ИТ вендоры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470920A-C8B4-4C8D-8AB8-BB90B25B78F3}"/>
              </a:ext>
            </a:extLst>
          </p:cNvPr>
          <p:cNvSpPr/>
          <p:nvPr/>
        </p:nvSpPr>
        <p:spPr>
          <a:xfrm>
            <a:off x="580292" y="4003096"/>
            <a:ext cx="1359877" cy="7913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Партнеры (консалтинг)</a:t>
            </a:r>
          </a:p>
        </p:txBody>
      </p:sp>
      <p:sp>
        <p:nvSpPr>
          <p:cNvPr id="11" name="Скругленный прямоугольник 21">
            <a:extLst>
              <a:ext uri="{FF2B5EF4-FFF2-40B4-BE49-F238E27FC236}">
                <a16:creationId xmlns:a16="http://schemas.microsoft.com/office/drawing/2014/main" id="{05FEDEE6-9FC4-4928-A7AA-4FF37A524633}"/>
              </a:ext>
            </a:extLst>
          </p:cNvPr>
          <p:cNvSpPr/>
          <p:nvPr/>
        </p:nvSpPr>
        <p:spPr>
          <a:xfrm>
            <a:off x="3716214" y="1503288"/>
            <a:ext cx="1496119" cy="64545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Видеоинструкции</a:t>
            </a:r>
            <a:r>
              <a:rPr lang="ru-RU" sz="1200" dirty="0"/>
              <a:t> и методические указания</a:t>
            </a:r>
          </a:p>
        </p:txBody>
      </p:sp>
      <p:sp>
        <p:nvSpPr>
          <p:cNvPr id="12" name="Скругленный прямоугольник 22">
            <a:extLst>
              <a:ext uri="{FF2B5EF4-FFF2-40B4-BE49-F238E27FC236}">
                <a16:creationId xmlns:a16="http://schemas.microsoft.com/office/drawing/2014/main" id="{43BE2796-78F5-4AD6-9326-E763084249FD}"/>
              </a:ext>
            </a:extLst>
          </p:cNvPr>
          <p:cNvSpPr/>
          <p:nvPr/>
        </p:nvSpPr>
        <p:spPr>
          <a:xfrm>
            <a:off x="9778417" y="1503288"/>
            <a:ext cx="928724" cy="38383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Тесты</a:t>
            </a:r>
          </a:p>
        </p:txBody>
      </p:sp>
      <p:sp>
        <p:nvSpPr>
          <p:cNvPr id="13" name="Скругленный прямоугольник 23">
            <a:extLst>
              <a:ext uri="{FF2B5EF4-FFF2-40B4-BE49-F238E27FC236}">
                <a16:creationId xmlns:a16="http://schemas.microsoft.com/office/drawing/2014/main" id="{698762B8-6292-46F7-8881-C05B75CCC41E}"/>
              </a:ext>
            </a:extLst>
          </p:cNvPr>
          <p:cNvSpPr/>
          <p:nvPr/>
        </p:nvSpPr>
        <p:spPr>
          <a:xfrm>
            <a:off x="6979665" y="1517790"/>
            <a:ext cx="1302690" cy="38378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Контроль практики</a:t>
            </a:r>
          </a:p>
        </p:txBody>
      </p:sp>
      <p:sp>
        <p:nvSpPr>
          <p:cNvPr id="14" name="Скругленный прямоугольник 24">
            <a:extLst>
              <a:ext uri="{FF2B5EF4-FFF2-40B4-BE49-F238E27FC236}">
                <a16:creationId xmlns:a16="http://schemas.microsoft.com/office/drawing/2014/main" id="{C653EB9C-4F3E-41FE-8A09-6B4EB81FD997}"/>
              </a:ext>
            </a:extLst>
          </p:cNvPr>
          <p:cNvSpPr/>
          <p:nvPr/>
        </p:nvSpPr>
        <p:spPr>
          <a:xfrm>
            <a:off x="5287608" y="1510989"/>
            <a:ext cx="1616783" cy="40103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Практические задания</a:t>
            </a:r>
          </a:p>
        </p:txBody>
      </p:sp>
      <p:sp>
        <p:nvSpPr>
          <p:cNvPr id="15" name="Скругленный прямоугольник 33">
            <a:extLst>
              <a:ext uri="{FF2B5EF4-FFF2-40B4-BE49-F238E27FC236}">
                <a16:creationId xmlns:a16="http://schemas.microsoft.com/office/drawing/2014/main" id="{7539D1FE-C1CD-4B56-8934-5AEBED931130}"/>
              </a:ext>
            </a:extLst>
          </p:cNvPr>
          <p:cNvSpPr/>
          <p:nvPr/>
        </p:nvSpPr>
        <p:spPr>
          <a:xfrm>
            <a:off x="8357629" y="1522228"/>
            <a:ext cx="1366145" cy="38378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/>
              <a:t>Учет прочих активностей</a:t>
            </a:r>
          </a:p>
        </p:txBody>
      </p:sp>
      <p:sp>
        <p:nvSpPr>
          <p:cNvPr id="16" name="Скругленный прямоугольник 21">
            <a:extLst>
              <a:ext uri="{FF2B5EF4-FFF2-40B4-BE49-F238E27FC236}">
                <a16:creationId xmlns:a16="http://schemas.microsoft.com/office/drawing/2014/main" id="{97001918-81B9-42F5-B012-C7BDCBDDF81D}"/>
              </a:ext>
            </a:extLst>
          </p:cNvPr>
          <p:cNvSpPr/>
          <p:nvPr/>
        </p:nvSpPr>
        <p:spPr>
          <a:xfrm>
            <a:off x="2724639" y="1565654"/>
            <a:ext cx="872878" cy="33591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Теория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102938D-0E04-4040-ADAD-B10FA5DB9D19}"/>
              </a:ext>
            </a:extLst>
          </p:cNvPr>
          <p:cNvSpPr/>
          <p:nvPr/>
        </p:nvSpPr>
        <p:spPr>
          <a:xfrm>
            <a:off x="2688025" y="3071110"/>
            <a:ext cx="3490046" cy="4747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Доп. материалы по ИТ системам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FEFE814-A463-402E-B173-F689FA8F38B7}"/>
              </a:ext>
            </a:extLst>
          </p:cNvPr>
          <p:cNvSpPr/>
          <p:nvPr/>
        </p:nvSpPr>
        <p:spPr>
          <a:xfrm>
            <a:off x="3637595" y="4000456"/>
            <a:ext cx="3490046" cy="4747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Доп. материалы по </a:t>
            </a:r>
            <a:r>
              <a:rPr lang="en-US" dirty="0"/>
              <a:t>soft skills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C099B42-FFA3-4E88-A9E6-50E468AE2E07}"/>
              </a:ext>
            </a:extLst>
          </p:cNvPr>
          <p:cNvSpPr/>
          <p:nvPr/>
        </p:nvSpPr>
        <p:spPr>
          <a:xfrm>
            <a:off x="4227883" y="4972510"/>
            <a:ext cx="3818587" cy="47478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Доп. материалы, тестовые задания</a:t>
            </a:r>
          </a:p>
        </p:txBody>
      </p:sp>
      <p:cxnSp>
        <p:nvCxnSpPr>
          <p:cNvPr id="28" name="Прямая со стрелкой 20">
            <a:extLst>
              <a:ext uri="{FF2B5EF4-FFF2-40B4-BE49-F238E27FC236}">
                <a16:creationId xmlns:a16="http://schemas.microsoft.com/office/drawing/2014/main" id="{7C9930EF-B9CD-4997-BE49-76182A15B5FC}"/>
              </a:ext>
            </a:extLst>
          </p:cNvPr>
          <p:cNvCxnSpPr>
            <a:cxnSpLocks/>
            <a:stCxn id="17" idx="1"/>
          </p:cNvCxnSpPr>
          <p:nvPr/>
        </p:nvCxnSpPr>
        <p:spPr>
          <a:xfrm rot="10800000">
            <a:off x="2514601" y="2514265"/>
            <a:ext cx="173425" cy="794238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20">
            <a:extLst>
              <a:ext uri="{FF2B5EF4-FFF2-40B4-BE49-F238E27FC236}">
                <a16:creationId xmlns:a16="http://schemas.microsoft.com/office/drawing/2014/main" id="{9C21DC2B-F0D2-407B-B07A-3C0AA8D92431}"/>
              </a:ext>
            </a:extLst>
          </p:cNvPr>
          <p:cNvCxnSpPr>
            <a:cxnSpLocks/>
          </p:cNvCxnSpPr>
          <p:nvPr/>
        </p:nvCxnSpPr>
        <p:spPr>
          <a:xfrm flipH="1">
            <a:off x="2514600" y="2171896"/>
            <a:ext cx="8278458" cy="3624690"/>
          </a:xfrm>
          <a:prstGeom prst="bentConnector3">
            <a:avLst>
              <a:gd name="adj1" fmla="val -2863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5F999C5-CF0C-4981-8A13-9F8E385FA378}"/>
              </a:ext>
            </a:extLst>
          </p:cNvPr>
          <p:cNvSpPr txBox="1"/>
          <p:nvPr/>
        </p:nvSpPr>
        <p:spPr>
          <a:xfrm>
            <a:off x="4947094" y="5773231"/>
            <a:ext cx="229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Сотрудники, стажеры</a:t>
            </a:r>
          </a:p>
        </p:txBody>
      </p:sp>
      <p:cxnSp>
        <p:nvCxnSpPr>
          <p:cNvPr id="36" name="Прямая со стрелкой 20">
            <a:extLst>
              <a:ext uri="{FF2B5EF4-FFF2-40B4-BE49-F238E27FC236}">
                <a16:creationId xmlns:a16="http://schemas.microsoft.com/office/drawing/2014/main" id="{841B7D1C-98D2-47D4-8ADE-BEFBE9F01EB5}"/>
              </a:ext>
            </a:extLst>
          </p:cNvPr>
          <p:cNvCxnSpPr>
            <a:cxnSpLocks/>
            <a:stCxn id="4" idx="3"/>
            <a:endCxn id="6" idx="0"/>
          </p:cNvCxnSpPr>
          <p:nvPr/>
        </p:nvCxnSpPr>
        <p:spPr>
          <a:xfrm flipH="1" flipV="1">
            <a:off x="1260231" y="1763988"/>
            <a:ext cx="9501554" cy="375139"/>
          </a:xfrm>
          <a:prstGeom prst="bentConnector4">
            <a:avLst>
              <a:gd name="adj1" fmla="val -2653"/>
              <a:gd name="adj2" fmla="val 22812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1592A14-EDA2-4CF6-A1C0-DEF70A6854B2}"/>
              </a:ext>
            </a:extLst>
          </p:cNvPr>
          <p:cNvSpPr txBox="1"/>
          <p:nvPr/>
        </p:nvSpPr>
        <p:spPr>
          <a:xfrm>
            <a:off x="4606582" y="893023"/>
            <a:ext cx="456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Перезачет</a:t>
            </a:r>
            <a:r>
              <a:rPr lang="ru-RU" dirty="0"/>
              <a:t> в вузе, цифровые кафедры и т.д.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B90A46B-8E3D-4817-A60D-C67B70BD1C48}"/>
              </a:ext>
            </a:extLst>
          </p:cNvPr>
          <p:cNvSpPr/>
          <p:nvPr/>
        </p:nvSpPr>
        <p:spPr>
          <a:xfrm>
            <a:off x="580291" y="6009677"/>
            <a:ext cx="1359877" cy="7913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Студенты</a:t>
            </a:r>
          </a:p>
        </p:txBody>
      </p:sp>
      <p:cxnSp>
        <p:nvCxnSpPr>
          <p:cNvPr id="27" name="Прямая со стрелкой 20">
            <a:extLst>
              <a:ext uri="{FF2B5EF4-FFF2-40B4-BE49-F238E27FC236}">
                <a16:creationId xmlns:a16="http://schemas.microsoft.com/office/drawing/2014/main" id="{45950895-0C95-41FC-B363-C8AA131F45EA}"/>
              </a:ext>
            </a:extLst>
          </p:cNvPr>
          <p:cNvCxnSpPr>
            <a:cxnSpLocks/>
            <a:stCxn id="4" idx="3"/>
          </p:cNvCxnSpPr>
          <p:nvPr/>
        </p:nvCxnSpPr>
        <p:spPr>
          <a:xfrm flipH="1">
            <a:off x="1940169" y="2139127"/>
            <a:ext cx="8821616" cy="4253162"/>
          </a:xfrm>
          <a:prstGeom prst="bentConnector3">
            <a:avLst>
              <a:gd name="adj1" fmla="val -2591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1040D1C-9D41-45A3-8132-9ABF47208F0F}"/>
              </a:ext>
            </a:extLst>
          </p:cNvPr>
          <p:cNvSpPr txBox="1"/>
          <p:nvPr/>
        </p:nvSpPr>
        <p:spPr>
          <a:xfrm>
            <a:off x="4589804" y="6392289"/>
            <a:ext cx="473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Стажировки, работа, свидетельства о ПК и т.д.</a:t>
            </a:r>
          </a:p>
        </p:txBody>
      </p:sp>
    </p:spTree>
    <p:extLst>
      <p:ext uri="{BB962C8B-B14F-4D97-AF65-F5344CB8AC3E}">
        <p14:creationId xmlns:p14="http://schemas.microsoft.com/office/powerpoint/2010/main" val="4236315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9776AF-9CAC-47E5-B89D-D886C2394C3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Что делать?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D0E80-F7E6-4D81-ADAA-554FA4B37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Сохранить и использовать ценное </a:t>
            </a:r>
          </a:p>
          <a:p>
            <a:r>
              <a:rPr lang="ru-RU" dirty="0"/>
              <a:t>Перевести технологическую основу подготовки на российских вендоров</a:t>
            </a:r>
          </a:p>
          <a:p>
            <a:r>
              <a:rPr lang="ru-RU" dirty="0"/>
              <a:t>Перенести практики Альянса </a:t>
            </a:r>
            <a:r>
              <a:rPr lang="en-US" dirty="0"/>
              <a:t>SAP </a:t>
            </a:r>
            <a:r>
              <a:rPr lang="ru-RU" dirty="0"/>
              <a:t>на других вендоров:</a:t>
            </a:r>
          </a:p>
          <a:p>
            <a:pPr lvl="1"/>
            <a:r>
              <a:rPr lang="ru-RU" dirty="0"/>
              <a:t>Сотрудничество: вузы-вендоры-клиенты и партнеры</a:t>
            </a:r>
          </a:p>
          <a:p>
            <a:pPr lvl="1"/>
            <a:r>
              <a:rPr lang="ru-RU" dirty="0"/>
              <a:t>Централизованное развитие базовых учебных курсов</a:t>
            </a:r>
          </a:p>
          <a:p>
            <a:pPr lvl="1"/>
            <a:r>
              <a:rPr lang="ru-RU" dirty="0"/>
              <a:t>Интегрированный облачный ландшафт, доступный из любого места</a:t>
            </a:r>
          </a:p>
          <a:p>
            <a:pPr lvl="1"/>
            <a:r>
              <a:rPr lang="ru-RU" dirty="0"/>
              <a:t>Базовая модельная компания с описанными процессами для внедрения ИТ решений</a:t>
            </a:r>
          </a:p>
          <a:p>
            <a:pPr lvl="1"/>
            <a:r>
              <a:rPr lang="ru-RU" dirty="0"/>
              <a:t>Готовые учебные продукты (материалы + системы + обучение)</a:t>
            </a:r>
          </a:p>
          <a:p>
            <a:pPr lvl="1"/>
            <a:r>
              <a:rPr lang="ru-RU" dirty="0"/>
              <a:t>Массовые гибридные курсы + сетевая модель взаимодействия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3702637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1C938-B7FF-421C-9F88-29856FCFA9D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Концепция обучения</a:t>
            </a:r>
            <a:r>
              <a:rPr lang="en-US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4P</a:t>
            </a:r>
            <a:endParaRPr lang="ru-RU" sz="3200" b="1" dirty="0">
              <a:solidFill>
                <a:srgbClr val="1F4E79"/>
              </a:solidFill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F3E9254-D944-465B-A812-09EE868AFD6F}"/>
              </a:ext>
            </a:extLst>
          </p:cNvPr>
          <p:cNvGrpSpPr/>
          <p:nvPr/>
        </p:nvGrpSpPr>
        <p:grpSpPr>
          <a:xfrm>
            <a:off x="2032000" y="1652631"/>
            <a:ext cx="6793218" cy="4485702"/>
            <a:chOff x="2032000" y="1652631"/>
            <a:chExt cx="6793218" cy="4485702"/>
          </a:xfrm>
        </p:grpSpPr>
        <p:graphicFrame>
          <p:nvGraphicFramePr>
            <p:cNvPr id="4" name="Схема 3">
              <a:extLst>
                <a:ext uri="{FF2B5EF4-FFF2-40B4-BE49-F238E27FC236}">
                  <a16:creationId xmlns:a16="http://schemas.microsoft.com/office/drawing/2014/main" id="{0C42A6B8-7C56-410C-8B30-2070FDF719A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65022713"/>
                </p:ext>
              </p:extLst>
            </p:nvPr>
          </p:nvGraphicFramePr>
          <p:xfrm>
            <a:off x="2032000" y="1652631"/>
            <a:ext cx="6793218" cy="448570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6F37C50C-3139-42A2-9E13-5AF086FFFC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623" y="3429000"/>
              <a:ext cx="277675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ru-RU" sz="2400" b="1" dirty="0">
                  <a:latin typeface="Arial Unicode MS"/>
                </a:rPr>
                <a:t>P</a:t>
              </a:r>
              <a:r>
                <a:rPr kumimoji="0" lang="ru-RU" altLang="ru-RU" sz="2400" b="1" i="0" u="none" strike="noStrike" cap="none" normalizeH="0" baseline="0" dirty="0" err="1">
                  <a:ln>
                    <a:noFill/>
                  </a:ln>
                  <a:effectLst/>
                  <a:latin typeface="Arial Unicode MS"/>
                </a:rPr>
                <a:t>rogramming</a:t>
              </a:r>
              <a:r>
                <a:rPr kumimoji="0" lang="ru-RU" altLang="ru-RU" sz="800" b="0" i="0" u="none" strike="noStrike" cap="none" normalizeH="0" baseline="0" dirty="0">
                  <a:ln>
                    <a:noFill/>
                  </a:ln>
                  <a:effectLst/>
                </a:rPr>
                <a:t>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7CA6CA6-0CBF-4B66-8A0F-4E89ED3992DD}"/>
              </a:ext>
            </a:extLst>
          </p:cNvPr>
          <p:cNvSpPr/>
          <p:nvPr/>
        </p:nvSpPr>
        <p:spPr>
          <a:xfrm>
            <a:off x="729842" y="1770077"/>
            <a:ext cx="2155971" cy="104862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Как разработать/ внедрить сложное в сложной системе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94FE217-640D-41C4-A437-F5B155B0629C}"/>
              </a:ext>
            </a:extLst>
          </p:cNvPr>
          <p:cNvSpPr/>
          <p:nvPr/>
        </p:nvSpPr>
        <p:spPr>
          <a:xfrm>
            <a:off x="7855823" y="1770077"/>
            <a:ext cx="2155971" cy="13086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Как понять взаимосвязи в сложной системе и повысить эффективность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8AE10F-B0AD-4B52-88B6-4F08312DE7E8}"/>
              </a:ext>
            </a:extLst>
          </p:cNvPr>
          <p:cNvSpPr/>
          <p:nvPr/>
        </p:nvSpPr>
        <p:spPr>
          <a:xfrm>
            <a:off x="4350623" y="5637402"/>
            <a:ext cx="2155971" cy="9060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Как понять, что нужно пользователям</a:t>
            </a:r>
          </a:p>
        </p:txBody>
      </p:sp>
    </p:spTree>
    <p:extLst>
      <p:ext uri="{BB962C8B-B14F-4D97-AF65-F5344CB8AC3E}">
        <p14:creationId xmlns:p14="http://schemas.microsoft.com/office/powerpoint/2010/main" val="195547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D2720-EABB-4D10-9800-E547515CB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10" y="218091"/>
            <a:ext cx="10972800" cy="672075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Проект: Цифровые кафедры и Академия 1С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A3B3B0-C678-4B07-9B9A-CCE9D393E65B}"/>
              </a:ext>
            </a:extLst>
          </p:cNvPr>
          <p:cNvSpPr/>
          <p:nvPr/>
        </p:nvSpPr>
        <p:spPr>
          <a:xfrm>
            <a:off x="1452601" y="2727097"/>
            <a:ext cx="9286798" cy="5972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Цифровая кафедра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0BD5B86-4B22-4EE3-BEDF-5F22E8A0409E}"/>
              </a:ext>
            </a:extLst>
          </p:cNvPr>
          <p:cNvSpPr/>
          <p:nvPr/>
        </p:nvSpPr>
        <p:spPr>
          <a:xfrm>
            <a:off x="1989988" y="3826177"/>
            <a:ext cx="498524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ИТ Академия 1С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797075A-3A02-4D4F-8BCD-0AD26854936A}"/>
              </a:ext>
            </a:extLst>
          </p:cNvPr>
          <p:cNvSpPr/>
          <p:nvPr/>
        </p:nvSpPr>
        <p:spPr>
          <a:xfrm>
            <a:off x="148001" y="3734176"/>
            <a:ext cx="933451" cy="8044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Студенты любых вузов</a:t>
            </a:r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7F9F8327-75AB-4446-9F18-EDAAF457BAC2}"/>
              </a:ext>
            </a:extLst>
          </p:cNvPr>
          <p:cNvSpPr/>
          <p:nvPr/>
        </p:nvSpPr>
        <p:spPr>
          <a:xfrm>
            <a:off x="1154722" y="3992796"/>
            <a:ext cx="190505" cy="28721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592A14-EDA2-4CF6-A1C0-DEF70A6854B2}"/>
              </a:ext>
            </a:extLst>
          </p:cNvPr>
          <p:cNvSpPr txBox="1"/>
          <p:nvPr/>
        </p:nvSpPr>
        <p:spPr>
          <a:xfrm>
            <a:off x="2343379" y="5119193"/>
            <a:ext cx="456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Перезачет</a:t>
            </a:r>
            <a:r>
              <a:rPr lang="ru-RU" dirty="0"/>
              <a:t> в вузе, цифровые кафедры и т.д.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F8C7817-3406-49B7-8796-7949A1488F26}"/>
              </a:ext>
            </a:extLst>
          </p:cNvPr>
          <p:cNvSpPr/>
          <p:nvPr/>
        </p:nvSpPr>
        <p:spPr>
          <a:xfrm>
            <a:off x="1989987" y="3270738"/>
            <a:ext cx="1519193" cy="4941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Процессы в 1С </a:t>
            </a:r>
            <a:r>
              <a:rPr lang="en-US" sz="1200" dirty="0"/>
              <a:t>ERP</a:t>
            </a:r>
            <a:r>
              <a:rPr lang="ru-RU" sz="1200" dirty="0"/>
              <a:t> 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47B049F-650A-40A4-B4EE-C177E54EE327}"/>
              </a:ext>
            </a:extLst>
          </p:cNvPr>
          <p:cNvSpPr/>
          <p:nvPr/>
        </p:nvSpPr>
        <p:spPr>
          <a:xfrm>
            <a:off x="3616556" y="3270737"/>
            <a:ext cx="3358675" cy="4941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Основы разработки  в 1С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0C93F7E-DC5A-42B0-BF6D-37B0E925A3DD}"/>
              </a:ext>
            </a:extLst>
          </p:cNvPr>
          <p:cNvSpPr/>
          <p:nvPr/>
        </p:nvSpPr>
        <p:spPr>
          <a:xfrm>
            <a:off x="1989988" y="4314305"/>
            <a:ext cx="4985243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Вебинары участников экосистемы 1С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9A0FF386-BCCD-4F08-9CED-B5C2BDE58476}"/>
              </a:ext>
            </a:extLst>
          </p:cNvPr>
          <p:cNvSpPr/>
          <p:nvPr/>
        </p:nvSpPr>
        <p:spPr>
          <a:xfrm>
            <a:off x="148001" y="2737488"/>
            <a:ext cx="933451" cy="8044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Студенты цифровых кафедр</a:t>
            </a:r>
          </a:p>
        </p:txBody>
      </p:sp>
      <p:sp>
        <p:nvSpPr>
          <p:cNvPr id="37" name="Стрелка: вправо 36">
            <a:extLst>
              <a:ext uri="{FF2B5EF4-FFF2-40B4-BE49-F238E27FC236}">
                <a16:creationId xmlns:a16="http://schemas.microsoft.com/office/drawing/2014/main" id="{49B412E8-4362-4A8B-A31F-4BFA95CDFB3D}"/>
              </a:ext>
            </a:extLst>
          </p:cNvPr>
          <p:cNvSpPr/>
          <p:nvPr/>
        </p:nvSpPr>
        <p:spPr>
          <a:xfrm>
            <a:off x="1154721" y="3037167"/>
            <a:ext cx="190505" cy="28721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F6177078-DBFA-4AE0-95FE-23DEBE69CCD9}"/>
              </a:ext>
            </a:extLst>
          </p:cNvPr>
          <p:cNvSpPr/>
          <p:nvPr/>
        </p:nvSpPr>
        <p:spPr>
          <a:xfrm rot="16200000">
            <a:off x="881487" y="3695315"/>
            <a:ext cx="1559436" cy="41720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/>
              <a:t>Онбординг</a:t>
            </a:r>
            <a:endParaRPr lang="ru-RU" sz="1200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230871DA-DA33-4992-BEED-6E5219484E8D}"/>
              </a:ext>
            </a:extLst>
          </p:cNvPr>
          <p:cNvSpPr/>
          <p:nvPr/>
        </p:nvSpPr>
        <p:spPr>
          <a:xfrm>
            <a:off x="7058380" y="3953276"/>
            <a:ext cx="1709188" cy="7220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Управление проектами цифровой трансформации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65600C32-5B73-4BAF-A215-3751A96BCBDC}"/>
              </a:ext>
            </a:extLst>
          </p:cNvPr>
          <p:cNvSpPr/>
          <p:nvPr/>
        </p:nvSpPr>
        <p:spPr>
          <a:xfrm>
            <a:off x="8850717" y="3953276"/>
            <a:ext cx="1928459" cy="7220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Разработка и управление цифровыми продуктами</a:t>
            </a:r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id="{7B1825C7-2AB4-40F9-A8BF-FB3CADABF67C}"/>
              </a:ext>
            </a:extLst>
          </p:cNvPr>
          <p:cNvSpPr/>
          <p:nvPr/>
        </p:nvSpPr>
        <p:spPr>
          <a:xfrm rot="5400000">
            <a:off x="4387356" y="4807630"/>
            <a:ext cx="190505" cy="28721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95057FB7-E0D8-450D-9B5A-82F60F0A0B5F}"/>
              </a:ext>
            </a:extLst>
          </p:cNvPr>
          <p:cNvSpPr/>
          <p:nvPr/>
        </p:nvSpPr>
        <p:spPr>
          <a:xfrm>
            <a:off x="7088230" y="3255243"/>
            <a:ext cx="3358675" cy="4941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Продвинутая разработка  в 1С</a:t>
            </a: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A35F1FD1-F08B-45C3-9CF9-CB1976FEB2DE}"/>
              </a:ext>
            </a:extLst>
          </p:cNvPr>
          <p:cNvSpPr txBox="1">
            <a:spLocks/>
          </p:cNvSpPr>
          <p:nvPr/>
        </p:nvSpPr>
        <p:spPr>
          <a:xfrm>
            <a:off x="1249973" y="1589915"/>
            <a:ext cx="9396256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Старт: октябрь 2023г. Присоединяйтесь !</a:t>
            </a:r>
          </a:p>
        </p:txBody>
      </p:sp>
    </p:spTree>
    <p:extLst>
      <p:ext uri="{BB962C8B-B14F-4D97-AF65-F5344CB8AC3E}">
        <p14:creationId xmlns:p14="http://schemas.microsoft.com/office/powerpoint/2010/main" val="297006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09372-260D-4B91-B419-B4979677938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Планы централизованного развития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069037-8ABD-4F92-9C6C-AB2396691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599" y="1600201"/>
            <a:ext cx="8324733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Централизованная разработка материалов</a:t>
            </a:r>
          </a:p>
          <a:p>
            <a:r>
              <a:rPr lang="ru-RU" dirty="0"/>
              <a:t>Готовые учебные продукты (система + онлайн курс + методические материалы)</a:t>
            </a:r>
          </a:p>
          <a:p>
            <a:r>
              <a:rPr lang="ru-RU" dirty="0"/>
              <a:t>Тиражируемое решение для обучения по 1С</a:t>
            </a:r>
            <a:r>
              <a:rPr lang="en-US" dirty="0"/>
              <a:t> ERP</a:t>
            </a:r>
            <a:endParaRPr lang="ru-RU" dirty="0"/>
          </a:p>
          <a:p>
            <a:r>
              <a:rPr lang="ru-RU" dirty="0"/>
              <a:t>Возможность интеграции с </a:t>
            </a:r>
            <a:r>
              <a:rPr lang="ru-RU"/>
              <a:t>другими вендорами</a:t>
            </a:r>
            <a:endParaRPr lang="ru-RU" dirty="0"/>
          </a:p>
          <a:p>
            <a:r>
              <a:rPr lang="ru-RU" dirty="0"/>
              <a:t>Цифровые кафедры – готовые комплекты (сентябрь 2023 пилот)</a:t>
            </a:r>
          </a:p>
          <a:p>
            <a:r>
              <a:rPr lang="ru-RU" dirty="0"/>
              <a:t>ИТ Академии с </a:t>
            </a:r>
            <a:r>
              <a:rPr lang="ru-RU" dirty="0" err="1"/>
              <a:t>перезачетом</a:t>
            </a:r>
            <a:r>
              <a:rPr lang="ru-RU" dirty="0"/>
              <a:t> в вузе (сентябрь 2023)</a:t>
            </a:r>
          </a:p>
          <a:p>
            <a:r>
              <a:rPr lang="ru-RU" dirty="0"/>
              <a:t>Комплексное обучение преподавателей (пилот идет с 12.2022)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99BBEA-81D8-4948-B172-CC43DBE1C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333" y="1264428"/>
            <a:ext cx="3150482" cy="175158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B558B1-89C7-464B-ADB9-BF04C8B097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69"/>
          <a:stretch/>
        </p:blipFill>
        <p:spPr>
          <a:xfrm>
            <a:off x="9582915" y="3600687"/>
            <a:ext cx="2362200" cy="22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09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64A1F0E-0DE9-4758-9282-DE48FCFD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9023"/>
            <a:ext cx="10972800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Примет возможного учебного ландшафта. </a:t>
            </a:r>
          </a:p>
        </p:txBody>
      </p:sp>
      <p:pic>
        <p:nvPicPr>
          <p:cNvPr id="7" name="Рисунок 6" descr="Одна шестеренка со сплошной заливкой">
            <a:extLst>
              <a:ext uri="{FF2B5EF4-FFF2-40B4-BE49-F238E27FC236}">
                <a16:creationId xmlns:a16="http://schemas.microsoft.com/office/drawing/2014/main" id="{DCA8DD4F-35D4-485B-ADA3-28A7925E9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53631" y="2451744"/>
            <a:ext cx="2877845" cy="28778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CA35FE-F80C-4496-838D-07E284172C38}"/>
              </a:ext>
            </a:extLst>
          </p:cNvPr>
          <p:cNvSpPr txBox="1"/>
          <p:nvPr/>
        </p:nvSpPr>
        <p:spPr>
          <a:xfrm>
            <a:off x="4069626" y="3429001"/>
            <a:ext cx="124585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Цифровое </a:t>
            </a:r>
          </a:p>
          <a:p>
            <a:pPr algn="ctr"/>
            <a:r>
              <a:rPr lang="ru-RU" dirty="0"/>
              <a:t>ядро</a:t>
            </a:r>
          </a:p>
          <a:p>
            <a:pPr algn="ctr"/>
            <a:r>
              <a:rPr lang="ru-RU" dirty="0"/>
              <a:t>1С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7915BFD-1A59-4647-BD9B-0674EDBEB59A}"/>
              </a:ext>
            </a:extLst>
          </p:cNvPr>
          <p:cNvSpPr/>
          <p:nvPr/>
        </p:nvSpPr>
        <p:spPr>
          <a:xfrm>
            <a:off x="3795163" y="1242838"/>
            <a:ext cx="1642369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BW/BI</a:t>
            </a:r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E957307-94D6-48BD-9F56-64BB7A854E7E}"/>
              </a:ext>
            </a:extLst>
          </p:cNvPr>
          <p:cNvSpPr/>
          <p:nvPr/>
        </p:nvSpPr>
        <p:spPr>
          <a:xfrm>
            <a:off x="1182174" y="3446756"/>
            <a:ext cx="1642369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</a:t>
            </a:r>
          </a:p>
          <a:p>
            <a:pPr algn="ctr"/>
            <a:r>
              <a:rPr lang="en-US" dirty="0"/>
              <a:t>mining</a:t>
            </a:r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C9327DA-65F9-49AD-8E2F-9DDB4574DC98}"/>
              </a:ext>
            </a:extLst>
          </p:cNvPr>
          <p:cNvSpPr/>
          <p:nvPr/>
        </p:nvSpPr>
        <p:spPr>
          <a:xfrm>
            <a:off x="3780390" y="5431686"/>
            <a:ext cx="1988595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Моделирование процессов</a:t>
            </a:r>
          </a:p>
        </p:txBody>
      </p:sp>
      <p:sp>
        <p:nvSpPr>
          <p:cNvPr id="12" name="Стрелка: изогнутая влево 11">
            <a:extLst>
              <a:ext uri="{FF2B5EF4-FFF2-40B4-BE49-F238E27FC236}">
                <a16:creationId xmlns:a16="http://schemas.microsoft.com/office/drawing/2014/main" id="{21981EF7-A7A2-4234-BFB0-CDF5EAC11FE5}"/>
              </a:ext>
            </a:extLst>
          </p:cNvPr>
          <p:cNvSpPr/>
          <p:nvPr/>
        </p:nvSpPr>
        <p:spPr>
          <a:xfrm>
            <a:off x="5754177" y="3270711"/>
            <a:ext cx="417251" cy="135828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изогнутая влево 12">
            <a:extLst>
              <a:ext uri="{FF2B5EF4-FFF2-40B4-BE49-F238E27FC236}">
                <a16:creationId xmlns:a16="http://schemas.microsoft.com/office/drawing/2014/main" id="{64A9D35D-94DA-4B6C-A0B0-65855C6D81C9}"/>
              </a:ext>
            </a:extLst>
          </p:cNvPr>
          <p:cNvSpPr/>
          <p:nvPr/>
        </p:nvSpPr>
        <p:spPr>
          <a:xfrm rot="10800000">
            <a:off x="3279510" y="3207110"/>
            <a:ext cx="417251" cy="135828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5BAF1B0F-ACDC-49C0-AFC9-89FB74A814CD}"/>
              </a:ext>
            </a:extLst>
          </p:cNvPr>
          <p:cNvCxnSpPr/>
          <p:nvPr/>
        </p:nvCxnSpPr>
        <p:spPr>
          <a:xfrm flipV="1">
            <a:off x="4692553" y="2249778"/>
            <a:ext cx="0" cy="5478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ABEFF3C4-A9DA-4794-8105-03F27D3312DB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5437532" y="1686721"/>
            <a:ext cx="603678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 descr="Диаграмма с подъемом со сплошной заливкой">
            <a:extLst>
              <a:ext uri="{FF2B5EF4-FFF2-40B4-BE49-F238E27FC236}">
                <a16:creationId xmlns:a16="http://schemas.microsoft.com/office/drawing/2014/main" id="{7C8552F8-E14A-417E-A377-1835B3E95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71428" y="1163983"/>
            <a:ext cx="914400" cy="914400"/>
          </a:xfrm>
          <a:prstGeom prst="rect">
            <a:avLst/>
          </a:prstGeom>
        </p:spPr>
      </p:pic>
      <p:pic>
        <p:nvPicPr>
          <p:cNvPr id="23" name="Рисунок 22" descr="Документ со сплошной заливкой">
            <a:extLst>
              <a:ext uri="{FF2B5EF4-FFF2-40B4-BE49-F238E27FC236}">
                <a16:creationId xmlns:a16="http://schemas.microsoft.com/office/drawing/2014/main" id="{246E9169-D9B6-4A1F-8F4B-92D2C03B92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79901" y="1163983"/>
            <a:ext cx="914400" cy="914400"/>
          </a:xfrm>
          <a:prstGeom prst="rect">
            <a:avLst/>
          </a:prstGeom>
        </p:spPr>
      </p:pic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5F5A311B-5DA4-4DDD-A26B-8A72199AB93A}"/>
              </a:ext>
            </a:extLst>
          </p:cNvPr>
          <p:cNvSpPr/>
          <p:nvPr/>
        </p:nvSpPr>
        <p:spPr>
          <a:xfrm>
            <a:off x="6868317" y="3429000"/>
            <a:ext cx="1803657" cy="8877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IBP</a:t>
            </a:r>
          </a:p>
          <a:p>
            <a:pPr algn="ctr"/>
            <a:r>
              <a:rPr lang="ru-RU" dirty="0"/>
              <a:t>планирование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CCD798AA-7531-497E-8C9E-EADB13256D84}"/>
              </a:ext>
            </a:extLst>
          </p:cNvPr>
          <p:cNvCxnSpPr>
            <a:cxnSpLocks/>
          </p:cNvCxnSpPr>
          <p:nvPr/>
        </p:nvCxnSpPr>
        <p:spPr>
          <a:xfrm flipH="1">
            <a:off x="6263152" y="3872883"/>
            <a:ext cx="571883" cy="177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E6BF8D4B-5EF5-4881-BC10-EC55469B9A42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5389443" y="2050598"/>
            <a:ext cx="2380703" cy="1378402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10EE46B3-8858-49DC-A56F-4641167985C4}"/>
              </a:ext>
            </a:extLst>
          </p:cNvPr>
          <p:cNvCxnSpPr>
            <a:cxnSpLocks/>
            <a:stCxn id="7" idx="1"/>
            <a:endCxn id="10" idx="3"/>
          </p:cNvCxnSpPr>
          <p:nvPr/>
        </p:nvCxnSpPr>
        <p:spPr>
          <a:xfrm flipH="1" flipV="1">
            <a:off x="2824543" y="3890640"/>
            <a:ext cx="429088" cy="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E3767F63-1C1D-4812-B857-0CBD1174227D}"/>
              </a:ext>
            </a:extLst>
          </p:cNvPr>
          <p:cNvCxnSpPr>
            <a:cxnSpLocks/>
            <a:stCxn id="10" idx="2"/>
            <a:endCxn id="11" idx="1"/>
          </p:cNvCxnSpPr>
          <p:nvPr/>
        </p:nvCxnSpPr>
        <p:spPr>
          <a:xfrm>
            <a:off x="2003359" y="4334523"/>
            <a:ext cx="1777031" cy="15410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27A4C86A-E377-4195-B964-A7CF85AEAF8E}"/>
              </a:ext>
            </a:extLst>
          </p:cNvPr>
          <p:cNvCxnSpPr/>
          <p:nvPr/>
        </p:nvCxnSpPr>
        <p:spPr>
          <a:xfrm flipV="1">
            <a:off x="4692553" y="4883848"/>
            <a:ext cx="0" cy="5478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DF6DA26F-A911-40EB-90E9-46C9A78F24AD}"/>
              </a:ext>
            </a:extLst>
          </p:cNvPr>
          <p:cNvSpPr txBox="1"/>
          <p:nvPr/>
        </p:nvSpPr>
        <p:spPr>
          <a:xfrm>
            <a:off x="4774687" y="5011306"/>
            <a:ext cx="1189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настройка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3DDD64B-C1BB-4835-98A1-8E571250B08A}"/>
              </a:ext>
            </a:extLst>
          </p:cNvPr>
          <p:cNvSpPr txBox="1"/>
          <p:nvPr/>
        </p:nvSpPr>
        <p:spPr>
          <a:xfrm>
            <a:off x="2135950" y="5011306"/>
            <a:ext cx="732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аудит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28FA3C2-8EE2-4225-910D-AC1BE259C3B4}"/>
              </a:ext>
            </a:extLst>
          </p:cNvPr>
          <p:cNvSpPr txBox="1"/>
          <p:nvPr/>
        </p:nvSpPr>
        <p:spPr>
          <a:xfrm>
            <a:off x="4092192" y="3077424"/>
            <a:ext cx="13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исполнение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DA0127-C3F9-4D3B-9715-F5C5FA9EBD6D}"/>
              </a:ext>
            </a:extLst>
          </p:cNvPr>
          <p:cNvSpPr txBox="1"/>
          <p:nvPr/>
        </p:nvSpPr>
        <p:spPr>
          <a:xfrm>
            <a:off x="7929921" y="1251851"/>
            <a:ext cx="1280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Аналитика,</a:t>
            </a:r>
          </a:p>
          <a:p>
            <a:r>
              <a:rPr lang="ru-RU" dirty="0"/>
              <a:t> </a:t>
            </a:r>
            <a:r>
              <a:rPr lang="ru-RU" dirty="0" err="1"/>
              <a:t>репортинг</a:t>
            </a:r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3E8F51-EA25-485A-98FE-E959A3AA5110}"/>
              </a:ext>
            </a:extLst>
          </p:cNvPr>
          <p:cNvSpPr txBox="1"/>
          <p:nvPr/>
        </p:nvSpPr>
        <p:spPr>
          <a:xfrm>
            <a:off x="2082388" y="2650971"/>
            <a:ext cx="1710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Цифровой след</a:t>
            </a:r>
          </a:p>
        </p:txBody>
      </p:sp>
      <p:pic>
        <p:nvPicPr>
          <p:cNvPr id="50" name="Рисунок 49" descr="Фабрика со сплошной заливкой">
            <a:extLst>
              <a:ext uri="{FF2B5EF4-FFF2-40B4-BE49-F238E27FC236}">
                <a16:creationId xmlns:a16="http://schemas.microsoft.com/office/drawing/2014/main" id="{053B01E4-DEDF-4259-AB6F-CF6C5746A3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82560" y="5012816"/>
            <a:ext cx="2266176" cy="1669538"/>
          </a:xfrm>
          <a:prstGeom prst="rect">
            <a:avLst/>
          </a:prstGeom>
        </p:spPr>
      </p:pic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206FCA09-4705-4CD7-A835-79DCF8D3628F}"/>
              </a:ext>
            </a:extLst>
          </p:cNvPr>
          <p:cNvCxnSpPr>
            <a:cxnSpLocks/>
            <a:endCxn id="11" idx="3"/>
          </p:cNvCxnSpPr>
          <p:nvPr/>
        </p:nvCxnSpPr>
        <p:spPr>
          <a:xfrm flipH="1" flipV="1">
            <a:off x="5768985" y="5875570"/>
            <a:ext cx="1746697" cy="950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F3D8037-CF4C-4F5B-9EBD-1E19D7F150F7}"/>
              </a:ext>
            </a:extLst>
          </p:cNvPr>
          <p:cNvSpPr txBox="1"/>
          <p:nvPr/>
        </p:nvSpPr>
        <p:spPr>
          <a:xfrm>
            <a:off x="6124073" y="5451990"/>
            <a:ext cx="113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процессы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EA1096-0049-4ECA-A6C2-E5398E947E01}"/>
              </a:ext>
            </a:extLst>
          </p:cNvPr>
          <p:cNvSpPr txBox="1"/>
          <p:nvPr/>
        </p:nvSpPr>
        <p:spPr>
          <a:xfrm>
            <a:off x="9659124" y="5772501"/>
            <a:ext cx="1304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Модельная</a:t>
            </a:r>
          </a:p>
          <a:p>
            <a:r>
              <a:rPr lang="ru-RU" dirty="0"/>
              <a:t> компания</a:t>
            </a:r>
          </a:p>
        </p:txBody>
      </p:sp>
    </p:spTree>
    <p:extLst>
      <p:ext uri="{BB962C8B-B14F-4D97-AF65-F5344CB8AC3E}">
        <p14:creationId xmlns:p14="http://schemas.microsoft.com/office/powerpoint/2010/main" val="2473062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38926-C8B3-492C-92DB-5024EAC6805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А нас поддержат?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7573C95-32A6-4309-8F8B-E93F945F4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832556"/>
              </p:ext>
            </p:extLst>
          </p:nvPr>
        </p:nvGraphicFramePr>
        <p:xfrm>
          <a:off x="1540042" y="1501541"/>
          <a:ext cx="8537609" cy="5091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9728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-23284" y="2784539"/>
            <a:ext cx="12048533" cy="1977019"/>
          </a:xfrm>
          <a:prstGeom prst="rect">
            <a:avLst/>
          </a:prstGeom>
          <a:solidFill>
            <a:srgbClr val="4B2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285" y="396990"/>
            <a:ext cx="12168715" cy="16047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2400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2">
            <a:alphaModFix amt="4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114" r="50609" b="21338"/>
          <a:stretch/>
        </p:blipFill>
        <p:spPr>
          <a:xfrm>
            <a:off x="-23284" y="4761558"/>
            <a:ext cx="7367423" cy="211223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69"/>
          <a:stretch/>
        </p:blipFill>
        <p:spPr>
          <a:xfrm>
            <a:off x="462481" y="276984"/>
            <a:ext cx="2007587" cy="1941277"/>
          </a:xfrm>
          <a:prstGeom prst="rect">
            <a:avLst/>
          </a:prstGeom>
        </p:spPr>
      </p:pic>
      <p:sp>
        <p:nvSpPr>
          <p:cNvPr id="12" name="Shape 72">
            <a:extLst>
              <a:ext uri="{FF2B5EF4-FFF2-40B4-BE49-F238E27FC236}">
                <a16:creationId xmlns:a16="http://schemas.microsoft.com/office/drawing/2014/main" id="{AE5B3D8C-093E-4674-AE12-28EAEB473986}"/>
              </a:ext>
            </a:extLst>
          </p:cNvPr>
          <p:cNvSpPr txBox="1">
            <a:spLocks/>
          </p:cNvSpPr>
          <p:nvPr/>
        </p:nvSpPr>
        <p:spPr>
          <a:xfrm>
            <a:off x="527796" y="2740523"/>
            <a:ext cx="6195390" cy="149877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3600" b="1" kern="0" dirty="0">
                <a:solidFill>
                  <a:schemeClr val="bg1">
                    <a:lumMod val="95000"/>
                  </a:schemeClr>
                </a:solidFill>
              </a:rPr>
              <a:t>КОНТАКТЫ</a:t>
            </a:r>
            <a:endParaRPr lang="ru-RU" sz="2400" b="1" kern="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773406-5F10-4D85-8F97-16AD85D65D6C}"/>
              </a:ext>
            </a:extLst>
          </p:cNvPr>
          <p:cNvSpPr txBox="1"/>
          <p:nvPr/>
        </p:nvSpPr>
        <p:spPr>
          <a:xfrm>
            <a:off x="502661" y="4944145"/>
            <a:ext cx="111911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1F4E79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Зам. директора МАЦК «Технологии интеллектуального предприятия» </a:t>
            </a:r>
          </a:p>
          <a:p>
            <a:r>
              <a:rPr lang="ru-RU" sz="1800" b="1" dirty="0">
                <a:solidFill>
                  <a:srgbClr val="1F4E79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(экс. МАЦК «Политехник-</a:t>
            </a:r>
            <a:r>
              <a:rPr lang="en-US" sz="1800" b="1" dirty="0">
                <a:solidFill>
                  <a:srgbClr val="1F4E79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SAP</a:t>
            </a:r>
            <a:r>
              <a:rPr lang="ru-RU" sz="1800" b="1" dirty="0">
                <a:solidFill>
                  <a:srgbClr val="1F4E79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»), СПбПУ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b="1" dirty="0" err="1">
                <a:solidFill>
                  <a:srgbClr val="1F4E79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к.ф</a:t>
            </a:r>
            <a:r>
              <a:rPr lang="ru-RU" sz="1800" b="1" dirty="0">
                <a:solidFill>
                  <a:srgbClr val="1F4E79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b="1" dirty="0">
                <a:solidFill>
                  <a:srgbClr val="1F4E79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800" b="1" dirty="0" err="1">
                <a:solidFill>
                  <a:srgbClr val="1F4E79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м.н</a:t>
            </a:r>
            <a:r>
              <a:rPr lang="ru-RU" sz="1800" b="1" dirty="0">
                <a:solidFill>
                  <a:srgbClr val="1F4E79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Амбражей Антон Николаевич</a:t>
            </a:r>
          </a:p>
          <a:p>
            <a:r>
              <a:rPr lang="en-US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E-MAIL</a:t>
            </a:r>
            <a:r>
              <a:rPr lang="ru-RU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ru-RU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  <a:hlinkClick r:id="rId5"/>
              </a:rPr>
              <a:t>а</a:t>
            </a:r>
            <a:r>
              <a:rPr lang="en-US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  <a:hlinkClick r:id="rId5"/>
              </a:rPr>
              <a:t>mbrajei@spbstu.ru</a:t>
            </a:r>
            <a:r>
              <a:rPr lang="ru-RU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, +7(911)2151030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E2C69A-2F6C-409A-90B6-78509098A4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54"/>
          <a:stretch/>
        </p:blipFill>
        <p:spPr>
          <a:xfrm>
            <a:off x="7783335" y="1019144"/>
            <a:ext cx="4106704" cy="383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44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41218" y="361775"/>
            <a:ext cx="10515600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История: Центр </a:t>
            </a:r>
            <a:r>
              <a:rPr lang="en-US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SAP </a:t>
            </a:r>
            <a:r>
              <a:rPr lang="ru-RU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для вузов СНГ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white">
          <a:xfrm>
            <a:off x="412704" y="1286634"/>
            <a:ext cx="10117736" cy="6485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826" indent="-282827" defTabSz="457095" fontAlgn="base"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/>
            </a:pPr>
            <a:r>
              <a:rPr kumimoji="1"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АЦК SAP СПбПУ – основной координационный центр</a:t>
            </a:r>
            <a:r>
              <a:rPr kumimoji="1"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kumimoji="1"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вузов стран региона в рамках программы Университетский Альянс </a:t>
            </a:r>
            <a:r>
              <a:rPr kumimoji="1"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SAP</a:t>
            </a:r>
            <a:r>
              <a:rPr kumimoji="1"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с 2008 по 2023. </a:t>
            </a:r>
          </a:p>
        </p:txBody>
      </p:sp>
      <p:pic>
        <p:nvPicPr>
          <p:cNvPr id="6" name="Рисунок 5" descr="_SL1004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9183" y="4588306"/>
            <a:ext cx="2812817" cy="1875211"/>
          </a:xfrm>
          <a:prstGeom prst="rect">
            <a:avLst/>
          </a:prstGeom>
        </p:spPr>
      </p:pic>
      <p:pic>
        <p:nvPicPr>
          <p:cNvPr id="7" name="Рисунок 6" descr="IMG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95456"/>
            <a:ext cx="2952092" cy="1968061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0D47F98-E2CC-4E84-BF4A-6F129A570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250" y="4350465"/>
            <a:ext cx="6212774" cy="2113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D557354E-A102-4EE3-91C2-1C2AEC10F1E3}"/>
              </a:ext>
            </a:extLst>
          </p:cNvPr>
          <p:cNvSpPr txBox="1">
            <a:spLocks noChangeArrowheads="1"/>
          </p:cNvSpPr>
          <p:nvPr/>
        </p:nvSpPr>
        <p:spPr>
          <a:xfrm>
            <a:off x="466893" y="2324475"/>
            <a:ext cx="10515599" cy="147950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defPPr>
              <a:defRPr lang="ru-RU"/>
            </a:defPPr>
            <a:lvl1pPr marL="342826" indent="-282827" defTabSz="457095" fontAlgn="base"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788" indent="-257115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2025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751" indent="-231404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80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851" indent="-205692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518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952" indent="-179980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3B14A"/>
              </a:buClr>
              <a:buSzPct val="100000"/>
              <a:buFont typeface="Wingdings" charset="2"/>
              <a:buChar char="§"/>
              <a:defRPr kumimoji="1" sz="1350" b="0" kern="120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  <a:lvl6pPr marL="2514051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Доступ к онлайн курсам</a:t>
            </a:r>
            <a:r>
              <a:rPr lang="en-US" dirty="0"/>
              <a:t> (S/4 HANA</a:t>
            </a:r>
            <a:r>
              <a:rPr lang="ru-RU" dirty="0"/>
              <a:t>, </a:t>
            </a:r>
            <a:r>
              <a:rPr lang="en-US" dirty="0"/>
              <a:t>SAP HANA, SAP ERP)</a:t>
            </a:r>
            <a:endParaRPr lang="ru-RU" dirty="0"/>
          </a:p>
          <a:p>
            <a:r>
              <a:rPr lang="ru-RU" dirty="0"/>
              <a:t>Подготовка преподавателей, разработка курсов</a:t>
            </a:r>
          </a:p>
          <a:p>
            <a:r>
              <a:rPr lang="ru-RU" dirty="0"/>
              <a:t>Русификация материалов, учебных систем</a:t>
            </a:r>
          </a:p>
          <a:p>
            <a:r>
              <a:rPr lang="ru-RU" dirty="0"/>
              <a:t>Сопровождение сертификационных курсов</a:t>
            </a:r>
          </a:p>
          <a:p>
            <a:r>
              <a:rPr lang="ru-RU" dirty="0"/>
              <a:t>Доступ к решениям компании SAP для целей обучения (хостинг)</a:t>
            </a:r>
          </a:p>
        </p:txBody>
      </p:sp>
    </p:spTree>
    <p:extLst>
      <p:ext uri="{BB962C8B-B14F-4D97-AF65-F5344CB8AC3E}">
        <p14:creationId xmlns:p14="http://schemas.microsoft.com/office/powerpoint/2010/main" val="117335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/>
          <p:cNvSpPr>
            <a:spLocks noGrp="1"/>
          </p:cNvSpPr>
          <p:nvPr>
            <p:ph type="body" sz="quarter" idx="11"/>
          </p:nvPr>
        </p:nvSpPr>
        <p:spPr bwMode="gray">
          <a:xfrm>
            <a:off x="134224" y="953956"/>
            <a:ext cx="7629690" cy="1920260"/>
          </a:xfrm>
        </p:spPr>
        <p:txBody>
          <a:bodyPr>
            <a:normAutofit fontScale="85000" lnSpcReduction="20000"/>
          </a:bodyPr>
          <a:lstStyle/>
          <a:p>
            <a:pPr marL="514196" indent="-342797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/>
              <a:t>Проведено учебных курсов и тренингов – </a:t>
            </a:r>
            <a:r>
              <a:rPr lang="ru-RU" sz="1600" b="1" dirty="0"/>
              <a:t>85</a:t>
            </a:r>
            <a:r>
              <a:rPr lang="en-US" sz="1600" b="1" dirty="0"/>
              <a:t> (</a:t>
            </a:r>
            <a:r>
              <a:rPr lang="ru-RU" sz="1600" b="1" dirty="0"/>
              <a:t>Россия, Узбекистан, Казахстан, Беларусь, Армения</a:t>
            </a:r>
            <a:r>
              <a:rPr lang="en-US" sz="1600" b="1" dirty="0"/>
              <a:t>)</a:t>
            </a:r>
            <a:endParaRPr lang="ru-RU" sz="1600" b="1" dirty="0"/>
          </a:p>
          <a:p>
            <a:pPr marL="694106" lvl="1" indent="-342797">
              <a:spcBef>
                <a:spcPts val="1200"/>
              </a:spcBef>
            </a:pPr>
            <a:r>
              <a:rPr lang="ru-RU" sz="1600" dirty="0"/>
              <a:t>из них сертификационных курсов – </a:t>
            </a:r>
            <a:r>
              <a:rPr lang="ru-RU" sz="1600" b="1" dirty="0"/>
              <a:t>26</a:t>
            </a:r>
          </a:p>
          <a:p>
            <a:pPr marL="514196" indent="-342797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/>
              <a:t>Общее число участников  – </a:t>
            </a:r>
            <a:r>
              <a:rPr lang="ru-RU" sz="1600" b="1" dirty="0"/>
              <a:t>340</a:t>
            </a:r>
            <a:r>
              <a:rPr lang="en-US" sz="1600" b="1" dirty="0"/>
              <a:t>8</a:t>
            </a:r>
            <a:r>
              <a:rPr lang="ru-RU" sz="1600" dirty="0"/>
              <a:t>  </a:t>
            </a:r>
          </a:p>
          <a:p>
            <a:pPr marL="514196" indent="-342797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/>
              <a:t>Участников сертификационных курсов </a:t>
            </a:r>
            <a:r>
              <a:rPr lang="en-US" sz="1600" dirty="0"/>
              <a:t>– </a:t>
            </a:r>
            <a:r>
              <a:rPr lang="ru-RU" sz="1600" b="1" dirty="0"/>
              <a:t>465</a:t>
            </a:r>
            <a:r>
              <a:rPr lang="ru-RU" sz="1600" dirty="0"/>
              <a:t> </a:t>
            </a:r>
            <a:endParaRPr lang="en-US" sz="1600" dirty="0"/>
          </a:p>
          <a:p>
            <a:pPr marL="514196" indent="-342797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/>
              <a:t>Подготовлено сертифицированных специалистов – </a:t>
            </a:r>
            <a:r>
              <a:rPr lang="ru-RU" sz="1600" b="1" dirty="0"/>
              <a:t>272</a:t>
            </a:r>
          </a:p>
          <a:p>
            <a:pPr marL="514196" indent="-342797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b="1" dirty="0"/>
              <a:t>Штат центра – 3 человека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450430" y="330561"/>
            <a:ext cx="8408562" cy="4801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28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Учебная деятельность центра</a:t>
            </a:r>
            <a:r>
              <a:rPr lang="en-US" sz="28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2008-2022)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1C0C68-6205-4D65-A4EB-5967E775B1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7" r="20347"/>
          <a:stretch>
            <a:fillRect/>
          </a:stretch>
        </p:blipFill>
        <p:spPr>
          <a:xfrm>
            <a:off x="8125059" y="0"/>
            <a:ext cx="4066941" cy="6858000"/>
          </a:xfrm>
        </p:spPr>
      </p:pic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7CEF1E50-43E5-44C7-BD6A-D5F9F58DDB65}"/>
              </a:ext>
            </a:extLst>
          </p:cNvPr>
          <p:cNvGraphicFramePr>
            <a:graphicFrameLocks/>
          </p:cNvGraphicFramePr>
          <p:nvPr/>
        </p:nvGraphicFramePr>
        <p:xfrm>
          <a:off x="382039" y="3098795"/>
          <a:ext cx="7381875" cy="3562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509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32154-8CF4-4B43-ACDB-9A8925590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862" y="760141"/>
            <a:ext cx="5878471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SAP </a:t>
            </a:r>
            <a:r>
              <a:rPr lang="ru-RU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ушёл, и не только он…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00D1D3-DC11-4FF9-8ED3-D9A96A167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880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Что это значит для клиентов?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Как повлияет на вузы?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Как учить?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Чему учить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dirty="0"/>
              <a:t>А надо ли учить?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А что </a:t>
            </a:r>
            <a:r>
              <a:rPr lang="en-US" dirty="0"/>
              <a:t>SAP </a:t>
            </a:r>
            <a:r>
              <a:rPr lang="ru-RU" dirty="0"/>
              <a:t>давал?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Может вернется?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Можем повторить?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Надо ли повторять? 	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908F79-3D27-49C7-96EF-5FD82FC62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862" y="0"/>
            <a:ext cx="55021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7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989AA-9503-4E6E-B5DA-0C950D45C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8170"/>
            <a:ext cx="10515600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А много того </a:t>
            </a:r>
            <a:r>
              <a:rPr lang="en-US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SAP</a:t>
            </a:r>
            <a:r>
              <a:rPr lang="ru-RU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а-то было?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F1F7A9-CB18-49BB-8B29-7CBBF3143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56" y="1690688"/>
            <a:ext cx="4865077" cy="4351338"/>
          </a:xfrm>
        </p:spPr>
        <p:txBody>
          <a:bodyPr>
            <a:normAutofit lnSpcReduction="10000"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</a:rPr>
              <a:t>Выручка ООО 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</a:rPr>
              <a:t>«САП СНГ»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 в 2020 году составила около </a:t>
            </a:r>
            <a:r>
              <a:rPr lang="ru-RU" sz="2000" b="1" i="0" dirty="0">
                <a:solidFill>
                  <a:srgbClr val="000000"/>
                </a:solidFill>
                <a:effectLst/>
              </a:rPr>
              <a:t>35,8 млрд рублей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 из </a:t>
            </a:r>
            <a:r>
              <a:rPr lang="ru-RU" sz="2000" b="1" i="0" dirty="0">
                <a:solidFill>
                  <a:srgbClr val="000000"/>
                </a:solidFill>
                <a:effectLst/>
              </a:rPr>
              <a:t>27,34 млрд евро </a:t>
            </a:r>
            <a:r>
              <a:rPr lang="ru-RU" sz="2000" b="0" i="0" dirty="0">
                <a:solidFill>
                  <a:srgbClr val="000000"/>
                </a:solidFill>
                <a:effectLst/>
              </a:rPr>
              <a:t>в мире (1,3%)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r>
              <a:rPr lang="ru-RU" sz="2400" dirty="0">
                <a:solidFill>
                  <a:srgbClr val="000000"/>
                </a:solidFill>
              </a:rPr>
              <a:t>В вузах</a:t>
            </a:r>
          </a:p>
          <a:p>
            <a:pPr lvl="1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 центров инноваций, включая </a:t>
            </a:r>
            <a:r>
              <a:rPr lang="ru-RU" sz="2000" b="0" dirty="0">
                <a:solidFill>
                  <a:schemeClr val="tx1">
                    <a:lumMod val="95000"/>
                    <a:lumOff val="5000"/>
                  </a:schemeClr>
                </a:solidFill>
                <a:ea typeface="Arial" charset="0"/>
                <a:cs typeface="Arial" charset="0"/>
              </a:rPr>
              <a:t>ВДЦ «Орленок»</a:t>
            </a:r>
            <a:endParaRPr lang="en-US" sz="2000" b="0" dirty="0">
              <a:solidFill>
                <a:schemeClr val="tx1">
                  <a:lumMod val="95000"/>
                  <a:lumOff val="5000"/>
                </a:schemeClr>
              </a:solidFill>
              <a:ea typeface="Arial" charset="0"/>
              <a:cs typeface="Arial" charset="0"/>
            </a:endParaRPr>
          </a:p>
          <a:p>
            <a:pPr lvl="1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130+ вузов</a:t>
            </a:r>
          </a:p>
          <a:p>
            <a:pPr lvl="1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Более 500 преподавателей</a:t>
            </a:r>
            <a:endParaRPr lang="ru-RU" sz="1800" dirty="0"/>
          </a:p>
          <a:p>
            <a:r>
              <a:rPr lang="ru-RU" sz="2200" b="0" i="0" dirty="0">
                <a:solidFill>
                  <a:srgbClr val="000000"/>
                </a:solidFill>
                <a:effectLst/>
              </a:rPr>
              <a:t>SAP потеряла </a:t>
            </a:r>
            <a:r>
              <a:rPr lang="ru-RU" sz="2200" b="1" i="0" dirty="0">
                <a:solidFill>
                  <a:srgbClr val="000000"/>
                </a:solidFill>
                <a:effectLst/>
              </a:rPr>
              <a:t>120 млн евро 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по итогам 2022 года из-за сворачивания деятельности в 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</a:rPr>
              <a:t>России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 и </a:t>
            </a:r>
            <a:r>
              <a:rPr lang="ru-RU" sz="2200" b="0" i="0" u="none" strike="noStrike" dirty="0">
                <a:solidFill>
                  <a:srgbClr val="000000"/>
                </a:solidFill>
                <a:effectLst/>
              </a:rPr>
              <a:t>Беларуси</a:t>
            </a:r>
          </a:p>
          <a:p>
            <a:r>
              <a:rPr lang="ru-RU" sz="2200" dirty="0">
                <a:solidFill>
                  <a:srgbClr val="000000"/>
                </a:solidFill>
              </a:rPr>
              <a:t>Из Альянса </a:t>
            </a:r>
            <a:r>
              <a:rPr lang="en-US" sz="2200" dirty="0">
                <a:solidFill>
                  <a:srgbClr val="000000"/>
                </a:solidFill>
              </a:rPr>
              <a:t>SAP </a:t>
            </a:r>
            <a:r>
              <a:rPr lang="ru-RU" sz="2200" dirty="0">
                <a:solidFill>
                  <a:srgbClr val="000000"/>
                </a:solidFill>
              </a:rPr>
              <a:t>исключены почти все вузы РФ, обучение остановлено</a:t>
            </a:r>
          </a:p>
          <a:p>
            <a:pPr lvl="1"/>
            <a:endParaRPr lang="ru-RU" sz="1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B81714-FB3E-469C-B2FB-D74A16E0E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994" y="1202528"/>
            <a:ext cx="6276873" cy="490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D11422-C915-4932-ACE7-28C01E4DA8E5}"/>
              </a:ext>
            </a:extLst>
          </p:cNvPr>
          <p:cNvSpPr txBox="1"/>
          <p:nvPr/>
        </p:nvSpPr>
        <p:spPr>
          <a:xfrm>
            <a:off x="8423031" y="6214423"/>
            <a:ext cx="355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Источник: </a:t>
            </a:r>
            <a:r>
              <a:rPr lang="en-US" dirty="0"/>
              <a:t>https://www.tadviser.ru/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87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A3582-D760-4868-8DD5-CB0873FE231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Что думают клиенты (июль 2022)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E6CDF-95BB-4737-BBEB-BBFA13F55FC9}"/>
              </a:ext>
            </a:extLst>
          </p:cNvPr>
          <p:cNvSpPr txBox="1"/>
          <p:nvPr/>
        </p:nvSpPr>
        <p:spPr>
          <a:xfrm>
            <a:off x="6348046" y="6445983"/>
            <a:ext cx="57229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https://sappro.sapland.ru/kb/articles/stats/perspektivi-razvitiya-sap-sistem-v-rossii.html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99D03-8923-479F-A486-F039486D1674}"/>
              </a:ext>
            </a:extLst>
          </p:cNvPr>
          <p:cNvSpPr txBox="1"/>
          <p:nvPr/>
        </p:nvSpPr>
        <p:spPr>
          <a:xfrm>
            <a:off x="416169" y="1690688"/>
            <a:ext cx="56036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</a:rPr>
              <a:t>• </a:t>
            </a:r>
            <a:r>
              <a:rPr lang="ru-RU" b="1" i="0" dirty="0">
                <a:solidFill>
                  <a:srgbClr val="000000"/>
                </a:solidFill>
                <a:effectLst/>
              </a:rPr>
              <a:t>18% </a:t>
            </a:r>
            <a:r>
              <a:rPr lang="ru-RU" b="0" i="0" dirty="0">
                <a:solidFill>
                  <a:srgbClr val="000000"/>
                </a:solidFill>
                <a:effectLst/>
              </a:rPr>
              <a:t>подтвердили, что в их компании принято решение о прекращении использования SAP-систем; 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• </a:t>
            </a:r>
            <a:r>
              <a:rPr lang="ru-RU" b="1" i="0" dirty="0">
                <a:solidFill>
                  <a:srgbClr val="000000"/>
                </a:solidFill>
                <a:effectLst/>
              </a:rPr>
              <a:t>60%</a:t>
            </a:r>
            <a:r>
              <a:rPr lang="ru-RU" b="0" i="0" dirty="0">
                <a:solidFill>
                  <a:srgbClr val="000000"/>
                </a:solidFill>
                <a:effectLst/>
              </a:rPr>
              <a:t> продолжат их использование; 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• </a:t>
            </a:r>
            <a:r>
              <a:rPr lang="ru-RU" b="1" i="0" dirty="0">
                <a:solidFill>
                  <a:srgbClr val="000000"/>
                </a:solidFill>
                <a:effectLst/>
              </a:rPr>
              <a:t>22%</a:t>
            </a:r>
            <a:r>
              <a:rPr lang="ru-RU" b="0" i="0" dirty="0">
                <a:solidFill>
                  <a:srgbClr val="000000"/>
                </a:solidFill>
                <a:effectLst/>
              </a:rPr>
              <a:t> еще не определились с решением.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93739-4F57-4DDD-982C-16621F75FC7E}"/>
              </a:ext>
            </a:extLst>
          </p:cNvPr>
          <p:cNvSpPr txBox="1"/>
          <p:nvPr/>
        </p:nvSpPr>
        <p:spPr>
          <a:xfrm>
            <a:off x="416169" y="3060955"/>
            <a:ext cx="509367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00000"/>
                </a:solidFill>
                <a:effectLst/>
              </a:rPr>
              <a:t>Подавляющее большинство (64%) видит 1С ERP как систему, способную частично или полностью заменить SAP в случае необходимости.</a:t>
            </a:r>
            <a:endParaRPr lang="ru-RU" b="0" i="0" dirty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</a:rPr>
              <a:t>13%</a:t>
            </a:r>
            <a:r>
              <a:rPr lang="ru-RU" b="0" i="0" dirty="0">
                <a:solidFill>
                  <a:srgbClr val="000000"/>
                </a:solidFill>
                <a:effectLst/>
              </a:rPr>
              <a:t> - упоминают продукты: Галактика, Парус, Турбо, Атлас, М-3 и другие.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</a:rPr>
              <a:t>11%</a:t>
            </a:r>
            <a:r>
              <a:rPr lang="ru-RU" b="0" i="0" dirty="0">
                <a:solidFill>
                  <a:srgbClr val="000000"/>
                </a:solidFill>
                <a:effectLst/>
              </a:rPr>
              <a:t> - утверждают, что аналогов системам SAP в настоящее время на российском рынке не существует.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</a:rPr>
              <a:t>6%</a:t>
            </a:r>
            <a:r>
              <a:rPr lang="ru-RU" b="0" i="0" dirty="0">
                <a:solidFill>
                  <a:srgbClr val="000000"/>
                </a:solidFill>
                <a:effectLst/>
              </a:rPr>
              <a:t>  - собственные разработки</a:t>
            </a: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</a:rPr>
              <a:t>6% - </a:t>
            </a:r>
            <a:r>
              <a:rPr lang="ru-RU" b="0" i="0" dirty="0">
                <a:solidFill>
                  <a:srgbClr val="000000"/>
                </a:solidFill>
                <a:effectLst/>
              </a:rPr>
              <a:t>не определились.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69AB0552-9E5B-485D-9322-E3F6AA6AA0E7}"/>
              </a:ext>
            </a:extLst>
          </p:cNvPr>
          <p:cNvGrpSpPr/>
          <p:nvPr/>
        </p:nvGrpSpPr>
        <p:grpSpPr>
          <a:xfrm>
            <a:off x="5765534" y="1690688"/>
            <a:ext cx="6175408" cy="3641708"/>
            <a:chOff x="6096000" y="1453677"/>
            <a:chExt cx="5557806" cy="323665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F95EEFF-8AE6-4170-824B-0AB4D9949A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2" y="1553308"/>
              <a:ext cx="5481604" cy="3137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227E9A24-977D-4586-A01A-0A72023952EB}"/>
                </a:ext>
              </a:extLst>
            </p:cNvPr>
            <p:cNvSpPr/>
            <p:nvPr/>
          </p:nvSpPr>
          <p:spPr>
            <a:xfrm>
              <a:off x="6096000" y="1453677"/>
              <a:ext cx="897466" cy="5164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26374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14CE0-6DC9-4CA0-A14F-C5603C4A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374"/>
            <a:ext cx="10515600" cy="978729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А что давал </a:t>
            </a:r>
            <a:r>
              <a:rPr lang="en-US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SAP</a:t>
            </a:r>
            <a:r>
              <a:rPr lang="ru-RU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 образованию? Мы опросили сотрудников вузов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3408880-757E-42B9-A302-FC5A59F412BE}"/>
              </a:ext>
            </a:extLst>
          </p:cNvPr>
          <p:cNvSpPr txBox="1">
            <a:spLocks/>
          </p:cNvSpPr>
          <p:nvPr/>
        </p:nvSpPr>
        <p:spPr>
          <a:xfrm>
            <a:off x="607219" y="3147553"/>
            <a:ext cx="5257800" cy="590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518C99AB-647A-49DB-BD59-4DE39A6904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289824"/>
              </p:ext>
            </p:extLst>
          </p:nvPr>
        </p:nvGraphicFramePr>
        <p:xfrm>
          <a:off x="424339" y="1565650"/>
          <a:ext cx="11395484" cy="5046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0414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64F7E-E2CB-4081-A451-1741F1B3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97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Организационный капитал</a:t>
            </a:r>
          </a:p>
        </p:txBody>
      </p:sp>
      <p:sp>
        <p:nvSpPr>
          <p:cNvPr id="17" name="Стрелка: влево 16">
            <a:extLst>
              <a:ext uri="{FF2B5EF4-FFF2-40B4-BE49-F238E27FC236}">
                <a16:creationId xmlns:a16="http://schemas.microsoft.com/office/drawing/2014/main" id="{8DFE3C33-349E-44C4-B3EB-269722EBBF07}"/>
              </a:ext>
            </a:extLst>
          </p:cNvPr>
          <p:cNvSpPr/>
          <p:nvPr/>
        </p:nvSpPr>
        <p:spPr>
          <a:xfrm>
            <a:off x="1537547" y="3250698"/>
            <a:ext cx="2775203" cy="40293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endParaRPr lang="ru-RU" sz="1200" b="1" dirty="0">
              <a:solidFill>
                <a:srgbClr val="0F608F"/>
              </a:solidFill>
              <a:hlinkClick r:id="rId2"/>
            </a:endParaRPr>
          </a:p>
        </p:txBody>
      </p:sp>
      <p:pic>
        <p:nvPicPr>
          <p:cNvPr id="7" name="Рисунок 6" descr="Бульдозер">
            <a:extLst>
              <a:ext uri="{FF2B5EF4-FFF2-40B4-BE49-F238E27FC236}">
                <a16:creationId xmlns:a16="http://schemas.microsoft.com/office/drawing/2014/main" id="{317A1BDA-4AD8-42D4-824A-7B77058AF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775854" y="2753727"/>
            <a:ext cx="1240068" cy="1161408"/>
          </a:xfrm>
          <a:prstGeom prst="rect">
            <a:avLst/>
          </a:prstGeom>
        </p:spPr>
      </p:pic>
      <p:pic>
        <p:nvPicPr>
          <p:cNvPr id="9" name="Рисунок 8" descr="Ракета">
            <a:extLst>
              <a:ext uri="{FF2B5EF4-FFF2-40B4-BE49-F238E27FC236}">
                <a16:creationId xmlns:a16="http://schemas.microsoft.com/office/drawing/2014/main" id="{DB47215B-B78E-410C-A898-D58D4E43D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813923" y="2753727"/>
            <a:ext cx="1240067" cy="1161408"/>
          </a:xfrm>
          <a:prstGeom prst="rect">
            <a:avLst/>
          </a:prstGeom>
        </p:spPr>
      </p:pic>
      <p:pic>
        <p:nvPicPr>
          <p:cNvPr id="11" name="Рисунок 10" descr="Город">
            <a:extLst>
              <a:ext uri="{FF2B5EF4-FFF2-40B4-BE49-F238E27FC236}">
                <a16:creationId xmlns:a16="http://schemas.microsoft.com/office/drawing/2014/main" id="{9B6F0C94-B580-44BF-B530-23FD9EAD07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22602" y="1881464"/>
            <a:ext cx="2571848" cy="25479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4446B2-414B-4706-A0F2-28466008AC17}"/>
              </a:ext>
            </a:extLst>
          </p:cNvPr>
          <p:cNvSpPr txBox="1"/>
          <p:nvPr/>
        </p:nvSpPr>
        <p:spPr>
          <a:xfrm>
            <a:off x="4826774" y="1962703"/>
            <a:ext cx="1269226" cy="390917"/>
          </a:xfrm>
          <a:prstGeom prst="rect">
            <a:avLst/>
          </a:prstGeom>
          <a:noFill/>
        </p:spPr>
        <p:txBody>
          <a:bodyPr wrap="none" rIns="0" rtlCol="0" anchor="ctr" anchorCtr="0">
            <a:spAutoFit/>
          </a:bodyPr>
          <a:lstStyle/>
          <a:p>
            <a:pPr algn="ctr"/>
            <a:r>
              <a:rPr lang="ru-RU" sz="1400" dirty="0">
                <a:solidFill>
                  <a:srgbClr val="0F608F"/>
                </a:solidFill>
              </a:rPr>
              <a:t>Компания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9EB20D-5CF9-44EE-8C9A-D9E98F532EF5}"/>
              </a:ext>
            </a:extLst>
          </p:cNvPr>
          <p:cNvSpPr txBox="1"/>
          <p:nvPr/>
        </p:nvSpPr>
        <p:spPr>
          <a:xfrm>
            <a:off x="435982" y="2445518"/>
            <a:ext cx="1377941" cy="523220"/>
          </a:xfrm>
          <a:prstGeom prst="rect">
            <a:avLst/>
          </a:prstGeom>
          <a:noFill/>
        </p:spPr>
        <p:txBody>
          <a:bodyPr wrap="none" rIns="0" rtlCol="0" anchor="ctr" anchorCtr="0">
            <a:spAutoFit/>
          </a:bodyPr>
          <a:lstStyle/>
          <a:p>
            <a:pPr algn="ctr"/>
            <a:r>
              <a:rPr lang="ru-RU" sz="1400" dirty="0">
                <a:solidFill>
                  <a:srgbClr val="0F608F"/>
                </a:solidFill>
              </a:rPr>
              <a:t>Передовые ИТ</a:t>
            </a:r>
          </a:p>
          <a:p>
            <a:pPr algn="ctr"/>
            <a:r>
              <a:rPr lang="ru-RU" sz="1400" dirty="0">
                <a:solidFill>
                  <a:srgbClr val="0F608F"/>
                </a:solidFill>
              </a:rPr>
              <a:t>компании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422D1B-3804-405A-B2D0-8CF35943071C}"/>
              </a:ext>
            </a:extLst>
          </p:cNvPr>
          <p:cNvSpPr txBox="1"/>
          <p:nvPr/>
        </p:nvSpPr>
        <p:spPr>
          <a:xfrm>
            <a:off x="10185546" y="3180542"/>
            <a:ext cx="1272143" cy="307777"/>
          </a:xfrm>
          <a:prstGeom prst="rect">
            <a:avLst/>
          </a:prstGeom>
          <a:noFill/>
        </p:spPr>
        <p:txBody>
          <a:bodyPr wrap="none" rIns="0" rtlCol="0" anchor="ctr" anchorCtr="0">
            <a:spAutoFit/>
          </a:bodyPr>
          <a:lstStyle/>
          <a:p>
            <a:pPr algn="ctr"/>
            <a:r>
              <a:rPr lang="ru-RU" sz="1400" dirty="0">
                <a:solidFill>
                  <a:srgbClr val="0F608F"/>
                </a:solidFill>
              </a:rPr>
              <a:t>ИТ компании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D37A8B99-CE19-4A99-81A0-FE1C988FACD1}"/>
              </a:ext>
            </a:extLst>
          </p:cNvPr>
          <p:cNvCxnSpPr>
            <a:stCxn id="9" idx="2"/>
            <a:endCxn id="11" idx="2"/>
          </p:cNvCxnSpPr>
          <p:nvPr/>
        </p:nvCxnSpPr>
        <p:spPr>
          <a:xfrm rot="16200000" flipH="1">
            <a:off x="3664083" y="2685007"/>
            <a:ext cx="514317" cy="2974569"/>
          </a:xfrm>
          <a:prstGeom prst="bentConnector3">
            <a:avLst>
              <a:gd name="adj1" fmla="val 15645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3448609-E1F5-403A-9338-3B1F52419561}"/>
              </a:ext>
            </a:extLst>
          </p:cNvPr>
          <p:cNvSpPr txBox="1"/>
          <p:nvPr/>
        </p:nvSpPr>
        <p:spPr>
          <a:xfrm>
            <a:off x="1430194" y="4976497"/>
            <a:ext cx="43716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Модели, процессы, лучшие практики, инструменты, элементы корпоративной культуры, управление изменениями</a:t>
            </a:r>
          </a:p>
        </p:txBody>
      </p:sp>
      <p:sp>
        <p:nvSpPr>
          <p:cNvPr id="19" name="Стрелка: влево 18">
            <a:extLst>
              <a:ext uri="{FF2B5EF4-FFF2-40B4-BE49-F238E27FC236}">
                <a16:creationId xmlns:a16="http://schemas.microsoft.com/office/drawing/2014/main" id="{33D0034E-74C1-4A79-8542-D21A92A26961}"/>
              </a:ext>
            </a:extLst>
          </p:cNvPr>
          <p:cNvSpPr/>
          <p:nvPr/>
        </p:nvSpPr>
        <p:spPr>
          <a:xfrm>
            <a:off x="6488603" y="3171109"/>
            <a:ext cx="2157161" cy="40293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r"/>
            <a:endParaRPr lang="ru-RU" sz="1200" b="1" dirty="0">
              <a:solidFill>
                <a:srgbClr val="0F608F"/>
              </a:solidFill>
              <a:hlinkClick r:id="rId2"/>
            </a:endParaRPr>
          </a:p>
        </p:txBody>
      </p:sp>
      <p:cxnSp>
        <p:nvCxnSpPr>
          <p:cNvPr id="20" name="Прямая со стрелкой 15">
            <a:extLst>
              <a:ext uri="{FF2B5EF4-FFF2-40B4-BE49-F238E27FC236}">
                <a16:creationId xmlns:a16="http://schemas.microsoft.com/office/drawing/2014/main" id="{CF9BF608-3407-453B-8BE6-8132D1B10DBA}"/>
              </a:ext>
            </a:extLst>
          </p:cNvPr>
          <p:cNvCxnSpPr>
            <a:cxnSpLocks/>
            <a:stCxn id="11" idx="0"/>
            <a:endCxn id="7" idx="0"/>
          </p:cNvCxnSpPr>
          <p:nvPr/>
        </p:nvCxnSpPr>
        <p:spPr>
          <a:xfrm rot="16200000" flipH="1">
            <a:off x="6966075" y="323914"/>
            <a:ext cx="872263" cy="3987362"/>
          </a:xfrm>
          <a:prstGeom prst="bentConnector3">
            <a:avLst>
              <a:gd name="adj1" fmla="val -26208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82836FF-BE49-4D81-985A-CE4E691E0101}"/>
              </a:ext>
            </a:extLst>
          </p:cNvPr>
          <p:cNvSpPr txBox="1"/>
          <p:nvPr/>
        </p:nvSpPr>
        <p:spPr>
          <a:xfrm>
            <a:off x="6488603" y="1251783"/>
            <a:ext cx="3565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Процессы: описание</a:t>
            </a:r>
          </a:p>
        </p:txBody>
      </p:sp>
      <p:cxnSp>
        <p:nvCxnSpPr>
          <p:cNvPr id="29" name="Прямая со стрелкой 15">
            <a:extLst>
              <a:ext uri="{FF2B5EF4-FFF2-40B4-BE49-F238E27FC236}">
                <a16:creationId xmlns:a16="http://schemas.microsoft.com/office/drawing/2014/main" id="{B9AA3360-C08D-4578-A818-0EEF68EBA1E6}"/>
              </a:ext>
            </a:extLst>
          </p:cNvPr>
          <p:cNvCxnSpPr>
            <a:cxnSpLocks/>
          </p:cNvCxnSpPr>
          <p:nvPr/>
        </p:nvCxnSpPr>
        <p:spPr>
          <a:xfrm rot="5400000">
            <a:off x="7232770" y="2178612"/>
            <a:ext cx="514317" cy="3987361"/>
          </a:xfrm>
          <a:prstGeom prst="bentConnector3">
            <a:avLst>
              <a:gd name="adj1" fmla="val 15645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68E6D4A-54D4-48CF-A110-94ED486E3A2D}"/>
              </a:ext>
            </a:extLst>
          </p:cNvPr>
          <p:cNvSpPr txBox="1"/>
          <p:nvPr/>
        </p:nvSpPr>
        <p:spPr>
          <a:xfrm>
            <a:off x="6846932" y="4824258"/>
            <a:ext cx="4371642" cy="469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Инструменты автоматизации</a:t>
            </a:r>
          </a:p>
        </p:txBody>
      </p:sp>
      <p:cxnSp>
        <p:nvCxnSpPr>
          <p:cNvPr id="35" name="Прямая со стрелкой 15">
            <a:extLst>
              <a:ext uri="{FF2B5EF4-FFF2-40B4-BE49-F238E27FC236}">
                <a16:creationId xmlns:a16="http://schemas.microsoft.com/office/drawing/2014/main" id="{2C61C902-95A5-404E-B041-DBB3352D653F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433307" y="840779"/>
            <a:ext cx="872263" cy="2974570"/>
          </a:xfrm>
          <a:prstGeom prst="bentConnector3">
            <a:avLst>
              <a:gd name="adj1" fmla="val -26985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29D242B-468E-4D08-ABA1-CE54FF8482C6}"/>
              </a:ext>
            </a:extLst>
          </p:cNvPr>
          <p:cNvSpPr txBox="1"/>
          <p:nvPr/>
        </p:nvSpPr>
        <p:spPr>
          <a:xfrm>
            <a:off x="2458852" y="1225560"/>
            <a:ext cx="2228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Процессы: анализ</a:t>
            </a:r>
          </a:p>
        </p:txBody>
      </p:sp>
      <p:sp>
        <p:nvSpPr>
          <p:cNvPr id="6" name="Стрелка: влево 5">
            <a:extLst>
              <a:ext uri="{FF2B5EF4-FFF2-40B4-BE49-F238E27FC236}">
                <a16:creationId xmlns:a16="http://schemas.microsoft.com/office/drawing/2014/main" id="{8C4E0E6D-255F-4B87-8799-7DA4C3E290AE}"/>
              </a:ext>
            </a:extLst>
          </p:cNvPr>
          <p:cNvSpPr/>
          <p:nvPr/>
        </p:nvSpPr>
        <p:spPr>
          <a:xfrm>
            <a:off x="2708391" y="3911408"/>
            <a:ext cx="6319591" cy="647311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Надо двигаться туда</a:t>
            </a:r>
          </a:p>
        </p:txBody>
      </p:sp>
    </p:spTree>
    <p:extLst>
      <p:ext uri="{BB962C8B-B14F-4D97-AF65-F5344CB8AC3E}">
        <p14:creationId xmlns:p14="http://schemas.microsoft.com/office/powerpoint/2010/main" val="114524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14CE0-6DC9-4CA0-A14F-C5603C4AD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973"/>
            <a:ext cx="10515600" cy="535531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ru-RU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Есть ли замена </a:t>
            </a:r>
            <a:r>
              <a:rPr lang="en-US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SAP</a:t>
            </a:r>
            <a:r>
              <a:rPr lang="ru-RU" sz="3200" b="1" dirty="0">
                <a:solidFill>
                  <a:srgbClr val="1F4E79"/>
                </a:solidFill>
                <a:latin typeface="Roboto" panose="02000000000000000000" pitchFamily="2" charset="0"/>
                <a:cs typeface="Times New Roman" panose="02020603050405020304" pitchFamily="18" charset="0"/>
              </a:rPr>
              <a:t>? Что думают преподаватели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1A9D81-0D20-4483-906E-BEEC5422B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92" y="1969448"/>
            <a:ext cx="3021530" cy="3950089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/>
              <a:t>Нет</a:t>
            </a:r>
          </a:p>
          <a:p>
            <a:r>
              <a:rPr lang="ru-RU" sz="2000" dirty="0"/>
              <a:t>1С, </a:t>
            </a:r>
            <a:r>
              <a:rPr lang="ru-RU" sz="2000" dirty="0" err="1"/>
              <a:t>битрикс</a:t>
            </a:r>
            <a:endParaRPr lang="ru-RU" sz="2000" dirty="0"/>
          </a:p>
          <a:p>
            <a:r>
              <a:rPr lang="en-US" sz="2000" dirty="0" err="1"/>
              <a:t>ComindWare</a:t>
            </a:r>
            <a:endParaRPr lang="en-US" sz="2000" dirty="0"/>
          </a:p>
          <a:p>
            <a:r>
              <a:rPr lang="en-US" sz="2000" dirty="0" err="1"/>
              <a:t>Bitrix</a:t>
            </a:r>
            <a:endParaRPr lang="en-US" sz="2000" dirty="0"/>
          </a:p>
          <a:p>
            <a:r>
              <a:rPr lang="en-US" sz="2000" dirty="0" err="1"/>
              <a:t>Loginom</a:t>
            </a:r>
            <a:endParaRPr lang="en-US" sz="2000" dirty="0"/>
          </a:p>
          <a:p>
            <a:r>
              <a:rPr lang="en-US" sz="2000" dirty="0"/>
              <a:t>1</a:t>
            </a:r>
            <a:r>
              <a:rPr lang="ru-RU" sz="2000" dirty="0"/>
              <a:t>С-Предприятие</a:t>
            </a:r>
          </a:p>
          <a:p>
            <a:r>
              <a:rPr lang="ru-RU" sz="2000" dirty="0"/>
              <a:t>1С:</a:t>
            </a:r>
            <a:r>
              <a:rPr lang="en-US" sz="2000" dirty="0"/>
              <a:t>ERP</a:t>
            </a:r>
          </a:p>
          <a:p>
            <a:r>
              <a:rPr lang="en-US" sz="2000" dirty="0" err="1"/>
              <a:t>Loginom</a:t>
            </a:r>
            <a:r>
              <a:rPr lang="en-US" sz="2000" dirty="0"/>
              <a:t>, Orange, </a:t>
            </a:r>
            <a:r>
              <a:rPr lang="ru-RU" sz="2000" dirty="0"/>
              <a:t>Облако </a:t>
            </a:r>
            <a:r>
              <a:rPr lang="en-US" sz="2000" dirty="0"/>
              <a:t>Yandex</a:t>
            </a:r>
          </a:p>
          <a:p>
            <a:r>
              <a:rPr lang="en-US" sz="2000" dirty="0"/>
              <a:t>edu.1cfresh.com</a:t>
            </a:r>
          </a:p>
          <a:p>
            <a:r>
              <a:rPr lang="en-US" sz="2000" dirty="0" err="1"/>
              <a:t>Polymatica</a:t>
            </a:r>
            <a:endParaRPr lang="en-US" sz="2000" dirty="0"/>
          </a:p>
          <a:p>
            <a:r>
              <a:rPr lang="en-US" sz="2000" dirty="0"/>
              <a:t>Advanta</a:t>
            </a:r>
          </a:p>
          <a:p>
            <a:r>
              <a:rPr lang="ru-RU" sz="2000" dirty="0"/>
              <a:t>Галактика</a:t>
            </a:r>
          </a:p>
          <a:p>
            <a:pPr marL="0" indent="0">
              <a:buNone/>
            </a:pPr>
            <a:endParaRPr lang="ru-RU" sz="2000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09088C8-F5EB-40DF-9E1F-F7ACE2CA87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896860"/>
              </p:ext>
            </p:extLst>
          </p:nvPr>
        </p:nvGraphicFramePr>
        <p:xfrm>
          <a:off x="3826743" y="1260352"/>
          <a:ext cx="7753351" cy="465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74438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902</Words>
  <Application>Microsoft Office PowerPoint</Application>
  <PresentationFormat>Широкоэкранный</PresentationFormat>
  <Paragraphs>162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Roboto</vt:lpstr>
      <vt:lpstr>Wingdings</vt:lpstr>
      <vt:lpstr>Тема Office</vt:lpstr>
      <vt:lpstr>Презентация PowerPoint</vt:lpstr>
      <vt:lpstr>История: Центр SAP для вузов СНГ</vt:lpstr>
      <vt:lpstr>Учебная деятельность центра (2008-2022)</vt:lpstr>
      <vt:lpstr>SAP ушёл, и не только он…</vt:lpstr>
      <vt:lpstr>А много того SAPа-то было?</vt:lpstr>
      <vt:lpstr>Что думают клиенты (июль 2022)</vt:lpstr>
      <vt:lpstr>А что давал SAP образованию? Мы опросили сотрудников вузов</vt:lpstr>
      <vt:lpstr>Организационный капитал</vt:lpstr>
      <vt:lpstr>Есть ли замена SAP? Что думают преподаватели</vt:lpstr>
      <vt:lpstr>Надо ли повторять</vt:lpstr>
      <vt:lpstr>ИТ Академии SAP – лучший опыт гибридного массового обучения</vt:lpstr>
      <vt:lpstr>Что делать?</vt:lpstr>
      <vt:lpstr>Концепция обучения 4P</vt:lpstr>
      <vt:lpstr>Проект: Цифровые кафедры и Академия 1С</vt:lpstr>
      <vt:lpstr>Планы централизованного развития</vt:lpstr>
      <vt:lpstr>Примет возможного учебного ландшафта. </vt:lpstr>
      <vt:lpstr>А нас поддержат?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ландшафт</dc:title>
  <dc:creator>Амбражей Антон</dc:creator>
  <cp:lastModifiedBy>Амбражей Антон</cp:lastModifiedBy>
  <cp:revision>124</cp:revision>
  <dcterms:created xsi:type="dcterms:W3CDTF">2022-11-28T12:46:58Z</dcterms:created>
  <dcterms:modified xsi:type="dcterms:W3CDTF">2023-01-30T20:13:33Z</dcterms:modified>
</cp:coreProperties>
</file>